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329" r:id="rId2"/>
    <p:sldId id="310" r:id="rId3"/>
    <p:sldId id="257" r:id="rId4"/>
    <p:sldId id="272" r:id="rId5"/>
    <p:sldId id="273" r:id="rId6"/>
    <p:sldId id="312" r:id="rId7"/>
    <p:sldId id="274" r:id="rId8"/>
    <p:sldId id="275" r:id="rId9"/>
    <p:sldId id="313" r:id="rId10"/>
    <p:sldId id="276" r:id="rId11"/>
    <p:sldId id="277" r:id="rId12"/>
    <p:sldId id="314" r:id="rId13"/>
    <p:sldId id="315" r:id="rId14"/>
    <p:sldId id="263" r:id="rId15"/>
    <p:sldId id="316" r:id="rId16"/>
    <p:sldId id="279" r:id="rId17"/>
    <p:sldId id="338" r:id="rId18"/>
    <p:sldId id="318" r:id="rId19"/>
    <p:sldId id="264" r:id="rId20"/>
    <p:sldId id="281" r:id="rId21"/>
    <p:sldId id="282" r:id="rId22"/>
    <p:sldId id="319" r:id="rId23"/>
    <p:sldId id="265" r:id="rId24"/>
    <p:sldId id="320" r:id="rId25"/>
    <p:sldId id="283" r:id="rId26"/>
    <p:sldId id="340" r:id="rId27"/>
    <p:sldId id="287" r:id="rId28"/>
    <p:sldId id="322" r:id="rId29"/>
    <p:sldId id="285" r:id="rId30"/>
    <p:sldId id="334" r:id="rId31"/>
    <p:sldId id="286" r:id="rId32"/>
    <p:sldId id="323" r:id="rId33"/>
    <p:sldId id="330" r:id="rId34"/>
    <p:sldId id="266" r:id="rId35"/>
    <p:sldId id="288" r:id="rId36"/>
    <p:sldId id="289" r:id="rId37"/>
    <p:sldId id="290" r:id="rId38"/>
    <p:sldId id="331" r:id="rId39"/>
    <p:sldId id="291" r:id="rId40"/>
    <p:sldId id="324" r:id="rId41"/>
    <p:sldId id="293" r:id="rId42"/>
    <p:sldId id="270" r:id="rId43"/>
    <p:sldId id="292" r:id="rId44"/>
    <p:sldId id="325" r:id="rId45"/>
    <p:sldId id="267" r:id="rId46"/>
    <p:sldId id="341" r:id="rId47"/>
    <p:sldId id="295" r:id="rId48"/>
    <p:sldId id="326" r:id="rId49"/>
    <p:sldId id="268" r:id="rId50"/>
    <p:sldId id="297" r:id="rId51"/>
    <p:sldId id="332" r:id="rId52"/>
    <p:sldId id="296" r:id="rId53"/>
    <p:sldId id="335" r:id="rId54"/>
    <p:sldId id="300" r:id="rId55"/>
    <p:sldId id="298" r:id="rId56"/>
    <p:sldId id="299" r:id="rId57"/>
    <p:sldId id="327" r:id="rId58"/>
    <p:sldId id="342" r:id="rId59"/>
    <p:sldId id="301" r:id="rId60"/>
    <p:sldId id="302" r:id="rId61"/>
    <p:sldId id="303" r:id="rId62"/>
    <p:sldId id="305" r:id="rId63"/>
    <p:sldId id="336" r:id="rId64"/>
    <p:sldId id="306" r:id="rId65"/>
    <p:sldId id="328" r:id="rId66"/>
    <p:sldId id="271" r:id="rId67"/>
    <p:sldId id="333" r:id="rId68"/>
    <p:sldId id="337" r:id="rId69"/>
    <p:sldId id="258" r:id="rId70"/>
    <p:sldId id="308" r:id="rId71"/>
    <p:sldId id="309" r:id="rId72"/>
    <p:sldId id="262" r:id="rId7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elin Montero" initials="AM" lastIdx="2" clrIdx="0">
    <p:extLst>
      <p:ext uri="{19B8F6BF-5375-455C-9EA6-DF929625EA0E}">
        <p15:presenceInfo xmlns:p15="http://schemas.microsoft.com/office/powerpoint/2012/main" userId="c2e3db59d7df9672" providerId="Windows Live"/>
      </p:ext>
    </p:extLst>
  </p:cmAuthor>
  <p:cmAuthor id="2" name="Alfonso Aisa" initials="AA" lastIdx="1" clrIdx="1">
    <p:extLst>
      <p:ext uri="{19B8F6BF-5375-455C-9EA6-DF929625EA0E}">
        <p15:presenceInfo xmlns:p15="http://schemas.microsoft.com/office/powerpoint/2012/main" userId="24c826772b4715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8DF"/>
    <a:srgbClr val="FFF8EB"/>
    <a:srgbClr val="F7941D"/>
    <a:srgbClr val="E75C65"/>
    <a:srgbClr val="ED595F"/>
    <a:srgbClr val="F1585B"/>
    <a:srgbClr val="E25E6A"/>
    <a:srgbClr val="C5E0B4"/>
    <a:srgbClr val="88BCE0"/>
    <a:srgbClr val="57A0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336" autoAdjust="0"/>
  </p:normalViewPr>
  <p:slideViewPr>
    <p:cSldViewPr snapToGrid="0" snapToObjects="1">
      <p:cViewPr varScale="1">
        <p:scale>
          <a:sx n="90" d="100"/>
          <a:sy n="90" d="100"/>
        </p:scale>
        <p:origin x="81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shiba\Dropbox\IDEC-Informe%202018%202do%20Semestre\Meta%204\Cuadr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pot\Dropbox\Planificaci&#243;n%20MINERD\Estad&#237;sticas%20Educativas\Analfabetismo\AnalfabetismoComparado2011-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shiba\Dropbox\IDEC-Informe%202018%202do%20Semestre\Meta%209\ADP-JuntasDescentralizadas.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DO" dirty="0"/>
              <a:t>Gastos INABIE (millones de pesos) y porcentaje del gasto total del MINERD</a:t>
            </a:r>
          </a:p>
        </c:rich>
      </c:tx>
      <c:overlay val="0"/>
      <c:spPr>
        <a:noFill/>
        <a:ln>
          <a:noFill/>
        </a:ln>
        <a:effectLst/>
      </c:spPr>
    </c:title>
    <c:autoTitleDeleted val="0"/>
    <c:plotArea>
      <c:layout>
        <c:manualLayout>
          <c:layoutTarget val="inner"/>
          <c:xMode val="edge"/>
          <c:yMode val="edge"/>
          <c:x val="9.3424149500776807E-2"/>
          <c:y val="0.112524066627225"/>
          <c:w val="0.83741479718006695"/>
          <c:h val="0.70202983528497498"/>
        </c:manualLayout>
      </c:layout>
      <c:barChart>
        <c:barDir val="col"/>
        <c:grouping val="clustered"/>
        <c:varyColors val="0"/>
        <c:ser>
          <c:idx val="0"/>
          <c:order val="0"/>
          <c:tx>
            <c:strRef>
              <c:f>Hoja2!$F$9</c:f>
              <c:strCache>
                <c:ptCount val="1"/>
                <c:pt idx="0">
                  <c:v>INABIE (ejecutado)</c:v>
                </c:pt>
              </c:strCache>
            </c:strRef>
          </c:tx>
          <c:spPr>
            <a:solidFill>
              <a:schemeClr val="accent1"/>
            </a:solidFill>
            <a:ln>
              <a:noFill/>
            </a:ln>
            <a:effectLst/>
          </c:spPr>
          <c:invertIfNegative val="0"/>
          <c:dLbls>
            <c:dLbl>
              <c:idx val="6"/>
              <c:layout>
                <c:manualLayout>
                  <c:x val="1.0185067526416E-16"/>
                  <c:y val="0.311527504845597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2-4BF7-9E3F-E80F0CC14300}"/>
                </c:ext>
              </c:extLst>
            </c:dLbl>
            <c:numFmt formatCode="#,##0.00" sourceLinked="0"/>
            <c:spPr>
              <a:solidFill>
                <a:schemeClr val="accent5">
                  <a:lumMod val="20000"/>
                  <a:lumOff val="80000"/>
                </a:schemeClr>
              </a:solidFill>
              <a:ln>
                <a:noFill/>
              </a:ln>
              <a:effectLst/>
            </c:spPr>
            <c:txPr>
              <a:bodyPr rot="0" vert="horz"/>
              <a:lstStyle/>
              <a:p>
                <a:pPr>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Hoja2!$A$10:$A$17</c:f>
              <c:strCache>
                <c:ptCount val="8"/>
                <c:pt idx="0">
                  <c:v>2012</c:v>
                </c:pt>
                <c:pt idx="1">
                  <c:v>2013</c:v>
                </c:pt>
                <c:pt idx="2">
                  <c:v>2014</c:v>
                </c:pt>
                <c:pt idx="3">
                  <c:v>2015</c:v>
                </c:pt>
                <c:pt idx="4">
                  <c:v>2016</c:v>
                </c:pt>
                <c:pt idx="5">
                  <c:v>2017</c:v>
                </c:pt>
                <c:pt idx="6">
                  <c:v>2018</c:v>
                </c:pt>
                <c:pt idx="7">
                  <c:v>2019 (Pres)</c:v>
                </c:pt>
              </c:strCache>
            </c:strRef>
          </c:cat>
          <c:val>
            <c:numRef>
              <c:f>Hoja2!$F$10:$F$17</c:f>
              <c:numCache>
                <c:formatCode>#.##00</c:formatCode>
                <c:ptCount val="8"/>
                <c:pt idx="0">
                  <c:v>3802.78</c:v>
                </c:pt>
                <c:pt idx="1">
                  <c:v>6668.5</c:v>
                </c:pt>
                <c:pt idx="2">
                  <c:v>7959.12</c:v>
                </c:pt>
                <c:pt idx="3">
                  <c:v>10049.42</c:v>
                </c:pt>
                <c:pt idx="4">
                  <c:v>13363.44</c:v>
                </c:pt>
                <c:pt idx="5">
                  <c:v>18846.64</c:v>
                </c:pt>
                <c:pt idx="6">
                  <c:v>18101.05</c:v>
                </c:pt>
                <c:pt idx="7" formatCode="#,##0.00">
                  <c:v>22974.674999999999</c:v>
                </c:pt>
              </c:numCache>
            </c:numRef>
          </c:val>
          <c:extLst>
            <c:ext xmlns:c16="http://schemas.microsoft.com/office/drawing/2014/chart" uri="{C3380CC4-5D6E-409C-BE32-E72D297353CC}">
              <c16:uniqueId val="{00000001-A822-4BF7-9E3F-E80F0CC14300}"/>
            </c:ext>
          </c:extLst>
        </c:ser>
        <c:dLbls>
          <c:showLegendKey val="0"/>
          <c:showVal val="0"/>
          <c:showCatName val="0"/>
          <c:showSerName val="0"/>
          <c:showPercent val="0"/>
          <c:showBubbleSize val="0"/>
        </c:dLbls>
        <c:gapWidth val="219"/>
        <c:overlap val="-27"/>
        <c:axId val="2122465176"/>
        <c:axId val="2122461672"/>
      </c:barChart>
      <c:lineChart>
        <c:grouping val="standard"/>
        <c:varyColors val="0"/>
        <c:ser>
          <c:idx val="1"/>
          <c:order val="1"/>
          <c:tx>
            <c:strRef>
              <c:f>Hoja2!$G$9</c:f>
              <c:strCache>
                <c:ptCount val="1"/>
                <c:pt idx="0">
                  <c:v>% del presupuesto total ejecutado</c:v>
                </c:pt>
              </c:strCache>
            </c:strRef>
          </c:tx>
          <c:spPr>
            <a:ln w="28575" cap="rnd">
              <a:solidFill>
                <a:schemeClr val="accent2"/>
              </a:solidFill>
              <a:round/>
            </a:ln>
            <a:effectLst/>
          </c:spPr>
          <c:marker>
            <c:symbol val="none"/>
          </c:marker>
          <c:dLbls>
            <c:dLbl>
              <c:idx val="0"/>
              <c:layout>
                <c:manualLayout>
                  <c:x val="-5.8840332458442703E-2"/>
                  <c:y val="-8.2693291089183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22-4BF7-9E3F-E80F0CC14300}"/>
                </c:ext>
              </c:extLst>
            </c:dLbl>
            <c:dLbl>
              <c:idx val="1"/>
              <c:layout>
                <c:manualLayout>
                  <c:x val="-6.1618110236220498E-2"/>
                  <c:y val="-6.596389136902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2-4BF7-9E3F-E80F0CC14300}"/>
                </c:ext>
              </c:extLst>
            </c:dLbl>
            <c:dLbl>
              <c:idx val="2"/>
              <c:layout>
                <c:manualLayout>
                  <c:x val="-6.1618110236220498E-2"/>
                  <c:y val="-6.9309771313057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22-4BF7-9E3F-E80F0CC14300}"/>
                </c:ext>
              </c:extLst>
            </c:dLbl>
            <c:dLbl>
              <c:idx val="3"/>
              <c:layout>
                <c:manualLayout>
                  <c:x val="-6.1618110236220498E-2"/>
                  <c:y val="-7.2655651257089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22-4BF7-9E3F-E80F0CC14300}"/>
                </c:ext>
              </c:extLst>
            </c:dLbl>
            <c:dLbl>
              <c:idx val="4"/>
              <c:layout>
                <c:manualLayout>
                  <c:x val="-7.7694444444444594E-2"/>
                  <c:y val="-6.261801142499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22-4BF7-9E3F-E80F0CC14300}"/>
                </c:ext>
              </c:extLst>
            </c:dLbl>
            <c:dLbl>
              <c:idx val="5"/>
              <c:layout>
                <c:manualLayout>
                  <c:x val="-7.2138888888888905E-2"/>
                  <c:y val="-6.9309771313057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22-4BF7-9E3F-E80F0CC14300}"/>
                </c:ext>
              </c:extLst>
            </c:dLbl>
            <c:dLbl>
              <c:idx val="6"/>
              <c:layout>
                <c:manualLayout>
                  <c:x val="-6.9361111111111096E-2"/>
                  <c:y val="-6.261801142499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22-4BF7-9E3F-E80F0CC14300}"/>
                </c:ext>
              </c:extLst>
            </c:dLbl>
            <c:dLbl>
              <c:idx val="7"/>
              <c:layout>
                <c:manualLayout>
                  <c:x val="-8.3250000000000102E-2"/>
                  <c:y val="-8.2693291089183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2-4BF7-9E3F-E80F0CC14300}"/>
                </c:ext>
              </c:extLst>
            </c:dLbl>
            <c:spPr>
              <a:noFill/>
              <a:ln>
                <a:noFill/>
              </a:ln>
              <a:effectLst/>
            </c:spPr>
            <c:txPr>
              <a:bodyPr rot="0" vert="horz"/>
              <a:lstStyle/>
              <a:p>
                <a:pPr>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Hoja2!$A$10:$A$17</c:f>
              <c:strCache>
                <c:ptCount val="8"/>
                <c:pt idx="0">
                  <c:v>2012</c:v>
                </c:pt>
                <c:pt idx="1">
                  <c:v>2013</c:v>
                </c:pt>
                <c:pt idx="2">
                  <c:v>2014</c:v>
                </c:pt>
                <c:pt idx="3">
                  <c:v>2015</c:v>
                </c:pt>
                <c:pt idx="4">
                  <c:v>2016</c:v>
                </c:pt>
                <c:pt idx="5">
                  <c:v>2017</c:v>
                </c:pt>
                <c:pt idx="6">
                  <c:v>2018</c:v>
                </c:pt>
                <c:pt idx="7">
                  <c:v>2019 (Pres)</c:v>
                </c:pt>
              </c:strCache>
            </c:strRef>
          </c:cat>
          <c:val>
            <c:numRef>
              <c:f>Hoja2!$H$10:$H$17</c:f>
              <c:numCache>
                <c:formatCode>0.00%</c:formatCode>
                <c:ptCount val="8"/>
                <c:pt idx="0">
                  <c:v>7.3903453107839398E-2</c:v>
                </c:pt>
                <c:pt idx="1">
                  <c:v>6.9687595998752197E-2</c:v>
                </c:pt>
                <c:pt idx="2">
                  <c:v>7.5178015200540696E-2</c:v>
                </c:pt>
                <c:pt idx="3">
                  <c:v>8.6733315875196296E-2</c:v>
                </c:pt>
                <c:pt idx="4">
                  <c:v>0.105017730146719</c:v>
                </c:pt>
                <c:pt idx="5">
                  <c:v>0.132490178144029</c:v>
                </c:pt>
                <c:pt idx="6">
                  <c:v>0.119084656413635</c:v>
                </c:pt>
                <c:pt idx="7">
                  <c:v>0.13469340755468201</c:v>
                </c:pt>
              </c:numCache>
            </c:numRef>
          </c:val>
          <c:smooth val="0"/>
          <c:extLst>
            <c:ext xmlns:c16="http://schemas.microsoft.com/office/drawing/2014/chart" uri="{C3380CC4-5D6E-409C-BE32-E72D297353CC}">
              <c16:uniqueId val="{0000000A-A822-4BF7-9E3F-E80F0CC14300}"/>
            </c:ext>
          </c:extLst>
        </c:ser>
        <c:dLbls>
          <c:showLegendKey val="0"/>
          <c:showVal val="0"/>
          <c:showCatName val="0"/>
          <c:showSerName val="0"/>
          <c:showPercent val="0"/>
          <c:showBubbleSize val="0"/>
        </c:dLbls>
        <c:marker val="1"/>
        <c:smooth val="0"/>
        <c:axId val="2122454328"/>
        <c:axId val="2122457592"/>
      </c:lineChart>
      <c:catAx>
        <c:axId val="21224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DO"/>
          </a:p>
        </c:txPr>
        <c:crossAx val="2122461672"/>
        <c:crosses val="autoZero"/>
        <c:auto val="1"/>
        <c:lblAlgn val="ctr"/>
        <c:lblOffset val="100"/>
        <c:noMultiLvlLbl val="0"/>
      </c:catAx>
      <c:valAx>
        <c:axId val="2122461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s-DO"/>
          </a:p>
        </c:txPr>
        <c:crossAx val="2122465176"/>
        <c:crosses val="autoZero"/>
        <c:crossBetween val="between"/>
      </c:valAx>
      <c:valAx>
        <c:axId val="2122457592"/>
        <c:scaling>
          <c:orientation val="minMax"/>
        </c:scaling>
        <c:delete val="0"/>
        <c:axPos val="r"/>
        <c:numFmt formatCode="0%" sourceLinked="0"/>
        <c:majorTickMark val="none"/>
        <c:minorTickMark val="none"/>
        <c:tickLblPos val="nextTo"/>
        <c:spPr>
          <a:noFill/>
          <a:ln>
            <a:noFill/>
          </a:ln>
          <a:effectLst/>
        </c:spPr>
        <c:txPr>
          <a:bodyPr rot="-60000000" vert="horz"/>
          <a:lstStyle/>
          <a:p>
            <a:pPr>
              <a:defRPr/>
            </a:pPr>
            <a:endParaRPr lang="es-DO"/>
          </a:p>
        </c:txPr>
        <c:crossAx val="2122454328"/>
        <c:crosses val="max"/>
        <c:crossBetween val="between"/>
      </c:valAx>
      <c:catAx>
        <c:axId val="2122454328"/>
        <c:scaling>
          <c:orientation val="minMax"/>
        </c:scaling>
        <c:delete val="1"/>
        <c:axPos val="b"/>
        <c:numFmt formatCode="General" sourceLinked="1"/>
        <c:majorTickMark val="none"/>
        <c:minorTickMark val="none"/>
        <c:tickLblPos val="nextTo"/>
        <c:crossAx val="2122457592"/>
        <c:crosses val="autoZero"/>
        <c:auto val="1"/>
        <c:lblAlgn val="ctr"/>
        <c:lblOffset val="100"/>
        <c:noMultiLvlLbl val="0"/>
      </c:catAx>
      <c:spPr>
        <a:noFill/>
        <a:ln>
          <a:noFill/>
        </a:ln>
        <a:effectLst/>
      </c:spPr>
    </c:plotArea>
    <c:legend>
      <c:legendPos val="b"/>
      <c:layout>
        <c:manualLayout>
          <c:xMode val="edge"/>
          <c:yMode val="edge"/>
          <c:x val="3.3371883583258301E-2"/>
          <c:y val="0.94007390410685898"/>
          <c:w val="0.81738470893558701"/>
          <c:h val="5.6462119238203698E-2"/>
        </c:manualLayout>
      </c:layout>
      <c:overlay val="0"/>
      <c:spPr>
        <a:noFill/>
        <a:ln>
          <a:noFill/>
        </a:ln>
        <a:effectLst/>
      </c:spPr>
      <c:txPr>
        <a:bodyPr rot="0" vert="horz"/>
        <a:lstStyle/>
        <a:p>
          <a:pPr>
            <a:defRPr/>
          </a:pPr>
          <a:endParaRPr lang="es-DO"/>
        </a:p>
      </c:txPr>
    </c:legend>
    <c:plotVisOnly val="1"/>
    <c:dispBlanksAs val="gap"/>
    <c:showDLblsOverMax val="0"/>
  </c:chart>
  <c:spPr>
    <a:noFill/>
    <a:ln>
      <a:noFill/>
    </a:ln>
    <a:effectLst/>
  </c:spPr>
  <c:txPr>
    <a:bodyPr/>
    <a:lstStyle/>
    <a:p>
      <a:pPr>
        <a:defRPr sz="1050"/>
      </a:pPr>
      <a:endParaRPr lang="es-D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038320209974"/>
          <c:y val="8.6206883229972706E-2"/>
          <c:w val="0.81805486541760097"/>
          <c:h val="0.69502583651562599"/>
        </c:manualLayout>
      </c:layout>
      <c:lineChart>
        <c:grouping val="standard"/>
        <c:varyColors val="0"/>
        <c:ser>
          <c:idx val="0"/>
          <c:order val="0"/>
          <c:tx>
            <c:strRef>
              <c:f>Hoja1!$B$2</c:f>
              <c:strCache>
                <c:ptCount val="1"/>
                <c:pt idx="0">
                  <c:v>ENHOGAR-ONE</c:v>
                </c:pt>
              </c:strCache>
            </c:strRef>
          </c:tx>
          <c:spPr>
            <a:ln w="22225" cap="rnd" cmpd="sng" algn="ctr">
              <a:solidFill>
                <a:schemeClr val="accent1"/>
              </a:solidFill>
              <a:round/>
            </a:ln>
            <a:effectLst/>
          </c:spPr>
          <c:marker>
            <c:symbol val="none"/>
          </c:marker>
          <c:dLbls>
            <c:delete val="1"/>
          </c:dLbls>
          <c:cat>
            <c:numRef>
              <c:f>Hoja1!$A$3:$A$10</c:f>
              <c:numCache>
                <c:formatCode>General</c:formatCode>
                <c:ptCount val="7"/>
                <c:pt idx="0">
                  <c:v>2011</c:v>
                </c:pt>
                <c:pt idx="1">
                  <c:v>2012</c:v>
                </c:pt>
                <c:pt idx="2">
                  <c:v>2013</c:v>
                </c:pt>
                <c:pt idx="3">
                  <c:v>2014</c:v>
                </c:pt>
                <c:pt idx="4">
                  <c:v>2015</c:v>
                </c:pt>
                <c:pt idx="5">
                  <c:v>2016</c:v>
                </c:pt>
                <c:pt idx="6">
                  <c:v>2017</c:v>
                </c:pt>
              </c:numCache>
            </c:numRef>
          </c:cat>
          <c:val>
            <c:numRef>
              <c:f>Hoja1!$B$3:$B$9</c:f>
              <c:numCache>
                <c:formatCode>0.00%</c:formatCode>
                <c:ptCount val="6"/>
                <c:pt idx="0">
                  <c:v>8.1000000000000003E-2</c:v>
                </c:pt>
                <c:pt idx="1">
                  <c:v>8.6999999999999994E-2</c:v>
                </c:pt>
                <c:pt idx="2">
                  <c:v>7.6999999999999999E-2</c:v>
                </c:pt>
                <c:pt idx="3">
                  <c:v>7.6999999999999999E-2</c:v>
                </c:pt>
                <c:pt idx="4">
                  <c:v>7.6999999999999999E-2</c:v>
                </c:pt>
                <c:pt idx="5">
                  <c:v>7.6999999999999999E-2</c:v>
                </c:pt>
              </c:numCache>
            </c:numRef>
          </c:val>
          <c:smooth val="0"/>
          <c:extLst>
            <c:ext xmlns:c16="http://schemas.microsoft.com/office/drawing/2014/chart" uri="{C3380CC4-5D6E-409C-BE32-E72D297353CC}">
              <c16:uniqueId val="{00000000-9E5A-4517-A167-D0DB42654D02}"/>
            </c:ext>
          </c:extLst>
        </c:ser>
        <c:ser>
          <c:idx val="1"/>
          <c:order val="1"/>
          <c:tx>
            <c:strRef>
              <c:f>Hoja1!$C$2</c:f>
              <c:strCache>
                <c:ptCount val="1"/>
                <c:pt idx="0">
                  <c:v>ENHOGAR-DIGEPEP</c:v>
                </c:pt>
              </c:strCache>
            </c:strRef>
          </c:tx>
          <c:spPr>
            <a:ln w="22225" cap="rnd" cmpd="sng" algn="ctr">
              <a:solidFill>
                <a:schemeClr val="accent2"/>
              </a:solidFill>
              <a:round/>
            </a:ln>
            <a:effectLst/>
          </c:spPr>
          <c:marker>
            <c:symbol val="none"/>
          </c:marker>
          <c:dLbls>
            <c:delete val="1"/>
          </c:dLbls>
          <c:cat>
            <c:numRef>
              <c:f>Hoja1!$A$3:$A$10</c:f>
              <c:numCache>
                <c:formatCode>General</c:formatCode>
                <c:ptCount val="7"/>
                <c:pt idx="0">
                  <c:v>2011</c:v>
                </c:pt>
                <c:pt idx="1">
                  <c:v>2012</c:v>
                </c:pt>
                <c:pt idx="2">
                  <c:v>2013</c:v>
                </c:pt>
                <c:pt idx="3">
                  <c:v>2014</c:v>
                </c:pt>
                <c:pt idx="4">
                  <c:v>2015</c:v>
                </c:pt>
                <c:pt idx="5">
                  <c:v>2016</c:v>
                </c:pt>
                <c:pt idx="6">
                  <c:v>2017</c:v>
                </c:pt>
              </c:numCache>
            </c:numRef>
          </c:cat>
          <c:val>
            <c:numRef>
              <c:f>Hoja1!$C$3:$C$10</c:f>
              <c:numCache>
                <c:formatCode>0.00%</c:formatCode>
                <c:ptCount val="7"/>
                <c:pt idx="0">
                  <c:v>0.104</c:v>
                </c:pt>
                <c:pt idx="1">
                  <c:v>9.1999999999999998E-2</c:v>
                </c:pt>
                <c:pt idx="2">
                  <c:v>8.5999999999999993E-2</c:v>
                </c:pt>
                <c:pt idx="3">
                  <c:v>8.3000000000000004E-2</c:v>
                </c:pt>
                <c:pt idx="4">
                  <c:v>7.4999999999999997E-2</c:v>
                </c:pt>
                <c:pt idx="5">
                  <c:v>7.6999999999999999E-2</c:v>
                </c:pt>
                <c:pt idx="6">
                  <c:v>6.8000000000000005E-2</c:v>
                </c:pt>
              </c:numCache>
            </c:numRef>
          </c:val>
          <c:smooth val="0"/>
          <c:extLst>
            <c:ext xmlns:c16="http://schemas.microsoft.com/office/drawing/2014/chart" uri="{C3380CC4-5D6E-409C-BE32-E72D297353CC}">
              <c16:uniqueId val="{00000001-9E5A-4517-A167-D0DB42654D02}"/>
            </c:ext>
          </c:extLst>
        </c:ser>
        <c:ser>
          <c:idx val="2"/>
          <c:order val="2"/>
          <c:tx>
            <c:strRef>
              <c:f>Hoja1!$D$2</c:f>
              <c:strCache>
                <c:ptCount val="1"/>
                <c:pt idx="0">
                  <c:v>ENFT-ONE</c:v>
                </c:pt>
              </c:strCache>
            </c:strRef>
          </c:tx>
          <c:spPr>
            <a:ln w="22225" cap="rnd" cmpd="sng" algn="ctr">
              <a:solidFill>
                <a:schemeClr val="accent3"/>
              </a:solidFill>
              <a:round/>
            </a:ln>
            <a:effectLst/>
          </c:spPr>
          <c:marker>
            <c:symbol val="none"/>
          </c:marker>
          <c:dLbls>
            <c:delete val="1"/>
          </c:dLbls>
          <c:cat>
            <c:numRef>
              <c:f>Hoja1!$A$3:$A$10</c:f>
              <c:numCache>
                <c:formatCode>General</c:formatCode>
                <c:ptCount val="7"/>
                <c:pt idx="0">
                  <c:v>2011</c:v>
                </c:pt>
                <c:pt idx="1">
                  <c:v>2012</c:v>
                </c:pt>
                <c:pt idx="2">
                  <c:v>2013</c:v>
                </c:pt>
                <c:pt idx="3">
                  <c:v>2014</c:v>
                </c:pt>
                <c:pt idx="4">
                  <c:v>2015</c:v>
                </c:pt>
                <c:pt idx="5">
                  <c:v>2016</c:v>
                </c:pt>
                <c:pt idx="6">
                  <c:v>2017</c:v>
                </c:pt>
              </c:numCache>
            </c:numRef>
          </c:cat>
          <c:val>
            <c:numRef>
              <c:f>Hoja1!$D$3:$D$8</c:f>
              <c:numCache>
                <c:formatCode>0.00%</c:formatCode>
                <c:ptCount val="5"/>
                <c:pt idx="0">
                  <c:v>9.87989254468645E-2</c:v>
                </c:pt>
                <c:pt idx="1">
                  <c:v>9.8381625924073804E-2</c:v>
                </c:pt>
                <c:pt idx="2">
                  <c:v>9.1358534980821096E-2</c:v>
                </c:pt>
                <c:pt idx="3">
                  <c:v>8.2252756705676805E-2</c:v>
                </c:pt>
                <c:pt idx="4">
                  <c:v>0.08</c:v>
                </c:pt>
              </c:numCache>
            </c:numRef>
          </c:val>
          <c:smooth val="0"/>
          <c:extLst>
            <c:ext xmlns:c16="http://schemas.microsoft.com/office/drawing/2014/chart" uri="{C3380CC4-5D6E-409C-BE32-E72D297353CC}">
              <c16:uniqueId val="{00000002-9E5A-4517-A167-D0DB42654D02}"/>
            </c:ext>
          </c:extLst>
        </c:ser>
        <c:ser>
          <c:idx val="3"/>
          <c:order val="3"/>
          <c:tx>
            <c:strRef>
              <c:f>Hoja1!$E$2</c:f>
              <c:strCache>
                <c:ptCount val="1"/>
                <c:pt idx="0">
                  <c:v>ENFT-UAAES</c:v>
                </c:pt>
              </c:strCache>
            </c:strRef>
          </c:tx>
          <c:spPr>
            <a:ln w="22225" cap="rnd" cmpd="sng" algn="ctr">
              <a:solidFill>
                <a:schemeClr val="accent4"/>
              </a:solidFill>
              <a:round/>
            </a:ln>
            <a:effectLst/>
          </c:spPr>
          <c:marker>
            <c:symbol val="none"/>
          </c:marker>
          <c:dLbls>
            <c:delete val="1"/>
          </c:dLbls>
          <c:cat>
            <c:numRef>
              <c:f>Hoja1!$A$3:$A$10</c:f>
              <c:numCache>
                <c:formatCode>General</c:formatCode>
                <c:ptCount val="7"/>
                <c:pt idx="0">
                  <c:v>2011</c:v>
                </c:pt>
                <c:pt idx="1">
                  <c:v>2012</c:v>
                </c:pt>
                <c:pt idx="2">
                  <c:v>2013</c:v>
                </c:pt>
                <c:pt idx="3">
                  <c:v>2014</c:v>
                </c:pt>
                <c:pt idx="4">
                  <c:v>2015</c:v>
                </c:pt>
                <c:pt idx="5">
                  <c:v>2016</c:v>
                </c:pt>
                <c:pt idx="6">
                  <c:v>2017</c:v>
                </c:pt>
              </c:numCache>
            </c:numRef>
          </c:cat>
          <c:val>
            <c:numRef>
              <c:f>Hoja1!$E$3:$E$10</c:f>
              <c:numCache>
                <c:formatCode>0.00%</c:formatCode>
                <c:ptCount val="7"/>
                <c:pt idx="0">
                  <c:v>9.0999999999999998E-2</c:v>
                </c:pt>
                <c:pt idx="1">
                  <c:v>8.7999999999999995E-2</c:v>
                </c:pt>
                <c:pt idx="2">
                  <c:v>7.8E-2</c:v>
                </c:pt>
                <c:pt idx="3">
                  <c:v>7.1999999999999995E-2</c:v>
                </c:pt>
                <c:pt idx="4">
                  <c:v>7.0000000000000007E-2</c:v>
                </c:pt>
                <c:pt idx="5">
                  <c:v>7.0000000000000007E-2</c:v>
                </c:pt>
                <c:pt idx="6">
                  <c:v>6.8000000000000005E-2</c:v>
                </c:pt>
              </c:numCache>
            </c:numRef>
          </c:val>
          <c:smooth val="0"/>
          <c:extLst>
            <c:ext xmlns:c16="http://schemas.microsoft.com/office/drawing/2014/chart" uri="{C3380CC4-5D6E-409C-BE32-E72D297353CC}">
              <c16:uniqueId val="{00000003-9E5A-4517-A167-D0DB42654D02}"/>
            </c:ext>
          </c:extLst>
        </c:ser>
        <c:ser>
          <c:idx val="4"/>
          <c:order val="4"/>
          <c:tx>
            <c:strRef>
              <c:f>Hoja1!$F$2</c:f>
              <c:strCache>
                <c:ptCount val="1"/>
                <c:pt idx="0">
                  <c:v>Media</c:v>
                </c:pt>
              </c:strCache>
            </c:strRef>
          </c:tx>
          <c:spPr>
            <a:ln w="57150" cap="rnd" cmpd="sng" algn="ctr">
              <a:solidFill>
                <a:srgbClr val="FF0000"/>
              </a:solidFill>
              <a:round/>
            </a:ln>
            <a:effectLst/>
          </c:spPr>
          <c:marker>
            <c:symbol val="none"/>
          </c:marker>
          <c:dLbls>
            <c:dLbl>
              <c:idx val="0"/>
              <c:layout>
                <c:manualLayout>
                  <c:x val="2.82286745831711E-2"/>
                  <c:y val="-0.1854052864642689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5A-4517-A167-D0DB42654D02}"/>
                </c:ext>
              </c:extLst>
            </c:dLbl>
            <c:dLbl>
              <c:idx val="1"/>
              <c:layout>
                <c:manualLayout>
                  <c:x val="-1.5474014711152E-2"/>
                  <c:y val="-0.1527361461147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5A-4517-A167-D0DB42654D02}"/>
                </c:ext>
              </c:extLst>
            </c:dLbl>
            <c:dLbl>
              <c:idx val="2"/>
              <c:layout>
                <c:manualLayout>
                  <c:x val="-1.0542961673301401E-2"/>
                  <c:y val="-0.184131462024573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5A-4517-A167-D0DB42654D02}"/>
                </c:ext>
              </c:extLst>
            </c:dLbl>
            <c:dLbl>
              <c:idx val="3"/>
              <c:layout>
                <c:manualLayout>
                  <c:x val="-2.8284045764937801E-2"/>
                  <c:y val="-0.1460351053760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A-4517-A167-D0DB42654D02}"/>
                </c:ext>
              </c:extLst>
            </c:dLbl>
            <c:dLbl>
              <c:idx val="4"/>
              <c:layout>
                <c:manualLayout>
                  <c:x val="-2.97398354846087E-2"/>
                  <c:y val="-0.154629938680951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E5A-4517-A167-D0DB42654D02}"/>
                </c:ext>
              </c:extLst>
            </c:dLbl>
            <c:dLbl>
              <c:idx val="5"/>
              <c:layout>
                <c:manualLayout>
                  <c:x val="-2.87602116858648E-2"/>
                  <c:y val="-0.1152643998100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5A-4517-A167-D0DB42654D02}"/>
                </c:ext>
              </c:extLst>
            </c:dLbl>
            <c:dLbl>
              <c:idx val="6"/>
              <c:layout>
                <c:manualLayout>
                  <c:x val="-3.8702094250936299E-2"/>
                  <c:y val="-0.1155164722119190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E5A-4517-A167-D0DB42654D02}"/>
                </c:ext>
              </c:extLst>
            </c:dLbl>
            <c:spPr>
              <a:noFill/>
              <a:ln>
                <a:noFill/>
              </a:ln>
              <a:effectLst/>
            </c:spPr>
            <c:txPr>
              <a:bodyPr rot="0" vert="horz"/>
              <a:lstStyle/>
              <a:p>
                <a:pPr>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Hoja1!$A$3:$A$10</c:f>
              <c:numCache>
                <c:formatCode>General</c:formatCode>
                <c:ptCount val="7"/>
                <c:pt idx="0">
                  <c:v>2011</c:v>
                </c:pt>
                <c:pt idx="1">
                  <c:v>2012</c:v>
                </c:pt>
                <c:pt idx="2">
                  <c:v>2013</c:v>
                </c:pt>
                <c:pt idx="3">
                  <c:v>2014</c:v>
                </c:pt>
                <c:pt idx="4">
                  <c:v>2015</c:v>
                </c:pt>
                <c:pt idx="5">
                  <c:v>2016</c:v>
                </c:pt>
                <c:pt idx="6">
                  <c:v>2017</c:v>
                </c:pt>
              </c:numCache>
            </c:numRef>
          </c:cat>
          <c:val>
            <c:numRef>
              <c:f>Hoja1!$F$3:$F$10</c:f>
              <c:numCache>
                <c:formatCode>0.00%</c:formatCode>
                <c:ptCount val="7"/>
                <c:pt idx="0">
                  <c:v>9.3699731361716096E-2</c:v>
                </c:pt>
                <c:pt idx="1">
                  <c:v>9.1345406481018396E-2</c:v>
                </c:pt>
                <c:pt idx="2">
                  <c:v>8.3089633745205296E-2</c:v>
                </c:pt>
                <c:pt idx="3">
                  <c:v>7.8563189176419204E-2</c:v>
                </c:pt>
                <c:pt idx="4">
                  <c:v>7.5499999999999998E-2</c:v>
                </c:pt>
                <c:pt idx="5">
                  <c:v>7.4666666666666701E-2</c:v>
                </c:pt>
                <c:pt idx="6">
                  <c:v>6.8000000000000005E-2</c:v>
                </c:pt>
              </c:numCache>
            </c:numRef>
          </c:val>
          <c:smooth val="0"/>
          <c:extLst>
            <c:ext xmlns:c16="http://schemas.microsoft.com/office/drawing/2014/chart" uri="{C3380CC4-5D6E-409C-BE32-E72D297353CC}">
              <c16:uniqueId val="{0000000B-9E5A-4517-A167-D0DB42654D02}"/>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126714632"/>
        <c:axId val="2126711384"/>
      </c:lineChart>
      <c:catAx>
        <c:axId val="21267146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es-DO"/>
          </a:p>
        </c:txPr>
        <c:crossAx val="2126711384"/>
        <c:crosses val="autoZero"/>
        <c:auto val="1"/>
        <c:lblAlgn val="ctr"/>
        <c:lblOffset val="100"/>
        <c:noMultiLvlLbl val="0"/>
      </c:catAx>
      <c:valAx>
        <c:axId val="2126711384"/>
        <c:scaling>
          <c:orientation val="minMax"/>
          <c:max val="0.105"/>
          <c:min val="0.06"/>
        </c:scaling>
        <c:delete val="0"/>
        <c:axPos val="l"/>
        <c:numFmt formatCode="0%" sourceLinked="0"/>
        <c:majorTickMark val="none"/>
        <c:minorTickMark val="none"/>
        <c:tickLblPos val="nextTo"/>
        <c:spPr>
          <a:noFill/>
          <a:ln>
            <a:noFill/>
          </a:ln>
          <a:effectLst/>
        </c:spPr>
        <c:txPr>
          <a:bodyPr rot="-60000000" vert="horz"/>
          <a:lstStyle/>
          <a:p>
            <a:pPr>
              <a:defRPr/>
            </a:pPr>
            <a:endParaRPr lang="es-DO"/>
          </a:p>
        </c:txPr>
        <c:crossAx val="2126714632"/>
        <c:crosses val="autoZero"/>
        <c:crossBetween val="between"/>
        <c:majorUnit val="0.01"/>
      </c:valAx>
      <c:spPr>
        <a:gradFill>
          <a:gsLst>
            <a:gs pos="100000">
              <a:schemeClr val="lt1">
                <a:lumMod val="95000"/>
              </a:schemeClr>
            </a:gs>
            <a:gs pos="0">
              <a:schemeClr val="lt1"/>
            </a:gs>
          </a:gsLst>
          <a:lin ang="5400000" scaled="0"/>
        </a:gradFill>
        <a:ln>
          <a:noFill/>
        </a:ln>
        <a:effectLst/>
      </c:spPr>
    </c:plotArea>
    <c:legend>
      <c:legendPos val="r"/>
      <c:layout>
        <c:manualLayout>
          <c:xMode val="edge"/>
          <c:yMode val="edge"/>
          <c:x val="0"/>
          <c:y val="0.92645626748307797"/>
          <c:w val="0.99237911367259002"/>
          <c:h val="6.2006607286765401E-2"/>
        </c:manualLayout>
      </c:layout>
      <c:overlay val="0"/>
      <c:spPr>
        <a:noFill/>
        <a:ln>
          <a:noFill/>
        </a:ln>
        <a:effectLst/>
      </c:spPr>
      <c:txPr>
        <a:bodyPr rot="0" vert="horz"/>
        <a:lstStyle/>
        <a:p>
          <a:pPr>
            <a:defRPr/>
          </a:pPr>
          <a:endParaRPr lang="es-D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000"/>
      </a:pPr>
      <a:endParaRPr lang="es-D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DO"/>
              <a:t>Transferencias a Juntas Descentralizadas</a:t>
            </a:r>
          </a:p>
        </c:rich>
      </c:tx>
      <c:layout>
        <c:manualLayout>
          <c:xMode val="edge"/>
          <c:yMode val="edge"/>
          <c:x val="0.21420997187026927"/>
          <c:y val="7.3987132487380615E-4"/>
        </c:manualLayout>
      </c:layout>
      <c:overlay val="0"/>
      <c:spPr>
        <a:solidFill>
          <a:srgbClr val="FFFFFF"/>
        </a:solidFill>
        <a:ln>
          <a:noFill/>
        </a:ln>
        <a:effectLst/>
      </c:spPr>
    </c:title>
    <c:autoTitleDeleted val="0"/>
    <c:plotArea>
      <c:layout>
        <c:manualLayout>
          <c:layoutTarget val="inner"/>
          <c:xMode val="edge"/>
          <c:yMode val="edge"/>
          <c:x val="0.112840166653897"/>
          <c:y val="0.103274945932107"/>
          <c:w val="0.80778763715298796"/>
          <c:h val="0.63452046438255605"/>
        </c:manualLayout>
      </c:layout>
      <c:barChart>
        <c:barDir val="col"/>
        <c:grouping val="clustered"/>
        <c:varyColors val="0"/>
        <c:ser>
          <c:idx val="0"/>
          <c:order val="0"/>
          <c:tx>
            <c:strRef>
              <c:f>Hoja2!$C$1</c:f>
              <c:strCache>
                <c:ptCount val="1"/>
                <c:pt idx="0">
                  <c:v>Transferencias a Juntas (Devengado)</c:v>
                </c:pt>
              </c:strCache>
            </c:strRef>
          </c:tx>
          <c:spPr>
            <a:solidFill>
              <a:schemeClr val="accent1"/>
            </a:solidFill>
            <a:ln>
              <a:noFill/>
            </a:ln>
            <a:effectLst/>
          </c:spPr>
          <c:invertIfNegative val="0"/>
          <c:dLbls>
            <c:dLbl>
              <c:idx val="2"/>
              <c:layout>
                <c:manualLayout>
                  <c:x val="-6.4399744662583895E-17"/>
                  <c:y val="0.228431012343556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B5-4459-A129-9E37F96AD6D0}"/>
                </c:ext>
              </c:extLst>
            </c:dLbl>
            <c:dLbl>
              <c:idx val="3"/>
              <c:layout>
                <c:manualLayout>
                  <c:x val="0"/>
                  <c:y val="0.198375338841308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B5-4459-A129-9E37F96AD6D0}"/>
                </c:ext>
              </c:extLst>
            </c:dLbl>
            <c:dLbl>
              <c:idx val="4"/>
              <c:layout>
                <c:manualLayout>
                  <c:x val="-3.5127539243961299E-3"/>
                  <c:y val="0.242102657292832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B5-4459-A129-9E37F96AD6D0}"/>
                </c:ext>
              </c:extLst>
            </c:dLbl>
            <c:dLbl>
              <c:idx val="5"/>
              <c:layout>
                <c:manualLayout>
                  <c:x val="-5.2691308865942003E-3"/>
                  <c:y val="0.2363598679639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5-4459-A129-9E37F96AD6D0}"/>
                </c:ext>
              </c:extLst>
            </c:dLbl>
            <c:numFmt formatCode="#,##0" sourceLinked="0"/>
            <c:spPr>
              <a:solidFill>
                <a:schemeClr val="bg1"/>
              </a:solidFill>
              <a:ln>
                <a:solidFill>
                  <a:schemeClr val="accent1"/>
                </a:solidFill>
              </a:ln>
              <a:effectLst/>
            </c:spPr>
            <c:txPr>
              <a:bodyPr rot="0" vert="horz"/>
              <a:lstStyle/>
              <a:p>
                <a:pPr>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Hoja2!$A$2:$A$7</c:f>
              <c:numCache>
                <c:formatCode>General</c:formatCode>
                <c:ptCount val="6"/>
                <c:pt idx="0">
                  <c:v>2013</c:v>
                </c:pt>
                <c:pt idx="1">
                  <c:v>2014</c:v>
                </c:pt>
                <c:pt idx="2">
                  <c:v>2015</c:v>
                </c:pt>
                <c:pt idx="3">
                  <c:v>2016</c:v>
                </c:pt>
                <c:pt idx="4">
                  <c:v>2017</c:v>
                </c:pt>
                <c:pt idx="5">
                  <c:v>2018</c:v>
                </c:pt>
              </c:numCache>
            </c:numRef>
          </c:cat>
          <c:val>
            <c:numRef>
              <c:f>Hoja2!$C$2:$C$7</c:f>
              <c:numCache>
                <c:formatCode>" "#.##0"   ";"-"#.##0"   ";" -"00"   ";" "@" "</c:formatCode>
                <c:ptCount val="6"/>
                <c:pt idx="0">
                  <c:v>4598</c:v>
                </c:pt>
                <c:pt idx="1">
                  <c:v>4706</c:v>
                </c:pt>
                <c:pt idx="2">
                  <c:v>2755</c:v>
                </c:pt>
                <c:pt idx="3">
                  <c:v>1779</c:v>
                </c:pt>
                <c:pt idx="4">
                  <c:v>3083</c:v>
                </c:pt>
                <c:pt idx="5">
                  <c:v>2392</c:v>
                </c:pt>
              </c:numCache>
            </c:numRef>
          </c:val>
          <c:extLst>
            <c:ext xmlns:c16="http://schemas.microsoft.com/office/drawing/2014/chart" uri="{C3380CC4-5D6E-409C-BE32-E72D297353CC}">
              <c16:uniqueId val="{00000000-A231-4604-8AEB-A01A7698A2D5}"/>
            </c:ext>
          </c:extLst>
        </c:ser>
        <c:dLbls>
          <c:showLegendKey val="0"/>
          <c:showVal val="0"/>
          <c:showCatName val="0"/>
          <c:showSerName val="0"/>
          <c:showPercent val="0"/>
          <c:showBubbleSize val="0"/>
        </c:dLbls>
        <c:gapWidth val="219"/>
        <c:overlap val="-27"/>
        <c:axId val="2131229656"/>
        <c:axId val="2131233144"/>
      </c:barChart>
      <c:lineChart>
        <c:grouping val="standard"/>
        <c:varyColors val="0"/>
        <c:ser>
          <c:idx val="1"/>
          <c:order val="1"/>
          <c:tx>
            <c:strRef>
              <c:f>Hoja2!$D$1</c:f>
              <c:strCache>
                <c:ptCount val="1"/>
                <c:pt idx="0">
                  <c:v>% sobre total de presupuesto devengado</c:v>
                </c:pt>
              </c:strCache>
            </c:strRef>
          </c:tx>
          <c:spPr>
            <a:ln w="28575" cap="rnd">
              <a:solidFill>
                <a:schemeClr val="accent2"/>
              </a:solidFill>
              <a:round/>
            </a:ln>
            <a:effectLst/>
          </c:spPr>
          <c:marker>
            <c:symbol val="none"/>
          </c:marker>
          <c:dLbls>
            <c:dLbl>
              <c:idx val="0"/>
              <c:layout>
                <c:manualLayout>
                  <c:x val="2.4065863362763999E-2"/>
                  <c:y val="-4.7289620824229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31-4604-8AEB-A01A7698A2D5}"/>
                </c:ext>
              </c:extLst>
            </c:dLbl>
            <c:dLbl>
              <c:idx val="1"/>
              <c:layout>
                <c:manualLayout>
                  <c:x val="2.42826183627027E-2"/>
                  <c:y val="-1.5535969562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31-4604-8AEB-A01A7698A2D5}"/>
                </c:ext>
              </c:extLst>
            </c:dLbl>
            <c:dLbl>
              <c:idx val="2"/>
              <c:layout>
                <c:manualLayout>
                  <c:x val="1.9867547885689601E-2"/>
                  <c:y val="-5.1397044935967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31-4604-8AEB-A01A7698A2D5}"/>
                </c:ext>
              </c:extLst>
            </c:dLbl>
            <c:dLbl>
              <c:idx val="3"/>
              <c:layout>
                <c:manualLayout>
                  <c:x val="1.0634516762612799E-2"/>
                  <c:y val="-0.102820746696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31-4604-8AEB-A01A7698A2D5}"/>
                </c:ext>
              </c:extLst>
            </c:dLbl>
            <c:dLbl>
              <c:idx val="4"/>
              <c:layout>
                <c:manualLayout>
                  <c:x val="1.06041661926553E-2"/>
                  <c:y val="-4.2904883075726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31-4604-8AEB-A01A7698A2D5}"/>
                </c:ext>
              </c:extLst>
            </c:dLbl>
            <c:dLbl>
              <c:idx val="5"/>
              <c:layout>
                <c:manualLayout>
                  <c:x val="1.23427662300987E-2"/>
                  <c:y val="-9.1085337795699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31-4604-8AEB-A01A7698A2D5}"/>
                </c:ext>
              </c:extLst>
            </c:dLbl>
            <c:spPr>
              <a:noFill/>
              <a:ln>
                <a:noFill/>
              </a:ln>
              <a:effectLst/>
            </c:spPr>
            <c:txPr>
              <a:bodyPr rot="0" vert="horz"/>
              <a:lstStyle/>
              <a:p>
                <a:pPr>
                  <a:defRPr/>
                </a:pPr>
                <a:endParaRPr lang="es-D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Hoja2!$A$2:$A$7</c:f>
              <c:numCache>
                <c:formatCode>General</c:formatCode>
                <c:ptCount val="6"/>
                <c:pt idx="0">
                  <c:v>2013</c:v>
                </c:pt>
                <c:pt idx="1">
                  <c:v>2014</c:v>
                </c:pt>
                <c:pt idx="2">
                  <c:v>2015</c:v>
                </c:pt>
                <c:pt idx="3">
                  <c:v>2016</c:v>
                </c:pt>
                <c:pt idx="4">
                  <c:v>2017</c:v>
                </c:pt>
                <c:pt idx="5">
                  <c:v>2018</c:v>
                </c:pt>
              </c:numCache>
            </c:numRef>
          </c:cat>
          <c:val>
            <c:numRef>
              <c:f>Hoja2!$D$2:$D$7</c:f>
              <c:numCache>
                <c:formatCode>0.00%</c:formatCode>
                <c:ptCount val="6"/>
                <c:pt idx="0">
                  <c:v>4.8050495866904901E-2</c:v>
                </c:pt>
                <c:pt idx="1">
                  <c:v>4.4450741475394302E-2</c:v>
                </c:pt>
                <c:pt idx="2">
                  <c:v>2.3777672291028298E-2</c:v>
                </c:pt>
                <c:pt idx="3">
                  <c:v>1.3980463500695499E-2</c:v>
                </c:pt>
                <c:pt idx="4">
                  <c:v>2.16732630809355E-2</c:v>
                </c:pt>
                <c:pt idx="5">
                  <c:v>1.5699452619419501E-2</c:v>
                </c:pt>
              </c:numCache>
            </c:numRef>
          </c:val>
          <c:smooth val="0"/>
          <c:extLst>
            <c:ext xmlns:c16="http://schemas.microsoft.com/office/drawing/2014/chart" uri="{C3380CC4-5D6E-409C-BE32-E72D297353CC}">
              <c16:uniqueId val="{00000007-A231-4604-8AEB-A01A7698A2D5}"/>
            </c:ext>
          </c:extLst>
        </c:ser>
        <c:dLbls>
          <c:showLegendKey val="0"/>
          <c:showVal val="0"/>
          <c:showCatName val="0"/>
          <c:showSerName val="0"/>
          <c:showPercent val="0"/>
          <c:showBubbleSize val="0"/>
        </c:dLbls>
        <c:marker val="1"/>
        <c:smooth val="0"/>
        <c:axId val="2131240504"/>
        <c:axId val="2131237224"/>
      </c:lineChart>
      <c:catAx>
        <c:axId val="213122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DO"/>
          </a:p>
        </c:txPr>
        <c:crossAx val="2131233144"/>
        <c:crosses val="autoZero"/>
        <c:auto val="1"/>
        <c:lblAlgn val="ctr"/>
        <c:lblOffset val="100"/>
        <c:noMultiLvlLbl val="0"/>
      </c:catAx>
      <c:valAx>
        <c:axId val="2131233144"/>
        <c:scaling>
          <c:orientation val="minMax"/>
          <c:max val="5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s-DO"/>
          </a:p>
        </c:txPr>
        <c:crossAx val="2131229656"/>
        <c:crosses val="autoZero"/>
        <c:crossBetween val="between"/>
      </c:valAx>
      <c:valAx>
        <c:axId val="2131237224"/>
        <c:scaling>
          <c:orientation val="minMax"/>
        </c:scaling>
        <c:delete val="0"/>
        <c:axPos val="r"/>
        <c:numFmt formatCode="0%" sourceLinked="0"/>
        <c:majorTickMark val="none"/>
        <c:minorTickMark val="none"/>
        <c:tickLblPos val="nextTo"/>
        <c:spPr>
          <a:noFill/>
          <a:ln>
            <a:noFill/>
          </a:ln>
          <a:effectLst/>
        </c:spPr>
        <c:txPr>
          <a:bodyPr rot="-60000000" vert="horz"/>
          <a:lstStyle/>
          <a:p>
            <a:pPr>
              <a:defRPr/>
            </a:pPr>
            <a:endParaRPr lang="es-DO"/>
          </a:p>
        </c:txPr>
        <c:crossAx val="2131240504"/>
        <c:crosses val="max"/>
        <c:crossBetween val="between"/>
      </c:valAx>
      <c:catAx>
        <c:axId val="2131240504"/>
        <c:scaling>
          <c:orientation val="minMax"/>
        </c:scaling>
        <c:delete val="1"/>
        <c:axPos val="b"/>
        <c:numFmt formatCode="General" sourceLinked="1"/>
        <c:majorTickMark val="none"/>
        <c:minorTickMark val="none"/>
        <c:tickLblPos val="nextTo"/>
        <c:crossAx val="2131237224"/>
        <c:crosses val="autoZero"/>
        <c:auto val="1"/>
        <c:lblAlgn val="ctr"/>
        <c:lblOffset val="100"/>
        <c:noMultiLvlLbl val="0"/>
      </c:catAx>
      <c:spPr>
        <a:noFill/>
        <a:ln>
          <a:solidFill>
            <a:srgbClr val="7F7F7F"/>
          </a:solidFill>
        </a:ln>
        <a:effectLst/>
      </c:spPr>
    </c:plotArea>
    <c:legend>
      <c:legendPos val="b"/>
      <c:layout>
        <c:manualLayout>
          <c:xMode val="edge"/>
          <c:yMode val="edge"/>
          <c:x val="2.9027845527924055E-2"/>
          <c:y val="0.85603786834692719"/>
          <c:w val="0.95851769529044795"/>
          <c:h val="0.14174239753550399"/>
        </c:manualLayout>
      </c:layout>
      <c:overlay val="0"/>
      <c:spPr>
        <a:noFill/>
        <a:ln>
          <a:noFill/>
        </a:ln>
        <a:effectLst/>
      </c:spPr>
      <c:txPr>
        <a:bodyPr rot="0" vert="horz"/>
        <a:lstStyle/>
        <a:p>
          <a:pPr>
            <a:defRPr/>
          </a:pPr>
          <a:endParaRPr lang="es-DO"/>
        </a:p>
      </c:txPr>
    </c:legend>
    <c:plotVisOnly val="1"/>
    <c:dispBlanksAs val="gap"/>
    <c:showDLblsOverMax val="0"/>
  </c:chart>
  <c:spPr>
    <a:solidFill>
      <a:srgbClr val="FFFFFF"/>
    </a:solidFill>
    <a:ln>
      <a:solidFill>
        <a:srgbClr val="7F7F7F"/>
      </a:solidFill>
    </a:ln>
    <a:effectLst/>
  </c:spPr>
  <c:txPr>
    <a:bodyPr/>
    <a:lstStyle/>
    <a:p>
      <a:pPr>
        <a:defRPr sz="1000"/>
      </a:pPr>
      <a:endParaRPr lang="es-D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458144-87C4-4D42-A9C1-DF811AA4067E}" type="datetimeFigureOut">
              <a:rPr lang="en-US" smtClean="0"/>
              <a:t>5/12/2019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0C1647-C6F7-0547-B33F-4567D60FABFC}" type="slidenum">
              <a:rPr lang="en-US" smtClean="0"/>
              <a:t>‹Nº›</a:t>
            </a:fld>
            <a:endParaRPr lang="en-US"/>
          </a:p>
        </p:txBody>
      </p:sp>
    </p:spTree>
    <p:extLst>
      <p:ext uri="{BB962C8B-B14F-4D97-AF65-F5344CB8AC3E}">
        <p14:creationId xmlns:p14="http://schemas.microsoft.com/office/powerpoint/2010/main" val="2403539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550C1647-C6F7-0547-B33F-4567D60FABFC}" type="slidenum">
              <a:rPr lang="en-US" smtClean="0"/>
              <a:t>51</a:t>
            </a:fld>
            <a:endParaRPr lang="en-US"/>
          </a:p>
        </p:txBody>
      </p:sp>
    </p:spTree>
    <p:extLst>
      <p:ext uri="{BB962C8B-B14F-4D97-AF65-F5344CB8AC3E}">
        <p14:creationId xmlns:p14="http://schemas.microsoft.com/office/powerpoint/2010/main" val="398770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B4DF7B-EFAD-48A0-9881-AAF109945DFB}"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99141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E9007-3A0D-4C81-AC82-82964896A90C}"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6155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166D0-2CB5-4ED3-A2DD-5B4EA8436073}"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5173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825D3-7CA9-4B88-8AAB-E99E378B7C1E}"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51417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E9FA5-E572-4D8C-89A9-335B96022BB2}" type="datetime1">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57235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5E1742-052E-48BC-B398-FF122BE0EEA5}" type="datetime1">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4603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B7A38-9C5C-49EF-B500-927BC07ABE24}" type="datetime1">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60614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5C08B-E257-40FF-936D-8FEA45DDC78E}" type="datetime1">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38281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804E-39A6-48C1-BED9-FA946E8D1572}" type="datetime1">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392146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0655AB-94B8-48BD-8A96-54C799A0C6F8}" type="datetime1">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64518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12B29-D9D5-4735-A629-55FAAA3617D0}" type="datetime1">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333786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6ACFD9-1980-4FE8-90BC-9F304D143DAE}" type="datetime1">
              <a:rPr lang="en-US" smtClean="0"/>
              <a:t>5/12/2019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124D19-2283-FC49-A358-736FA83B63DF}" type="slidenum">
              <a:rPr lang="en-US" smtClean="0"/>
              <a:t>‹Nº›</a:t>
            </a:fld>
            <a:endParaRPr lang="en-US"/>
          </a:p>
        </p:txBody>
      </p:sp>
    </p:spTree>
    <p:extLst>
      <p:ext uri="{BB962C8B-B14F-4D97-AF65-F5344CB8AC3E}">
        <p14:creationId xmlns:p14="http://schemas.microsoft.com/office/powerpoint/2010/main" val="314843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5" Type="http://schemas.openxmlformats.org/officeDocument/2006/relationships/image" Target="../media/image50.sv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4.jp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3.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8.png"/><Relationship Id="rId2" Type="http://schemas.openxmlformats.org/officeDocument/2006/relationships/image" Target="../media/image63.jp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5.pn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2.svg"/><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chart" Target="../charts/chart3.xml"/><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26.png"/><Relationship Id="rId10" Type="http://schemas.openxmlformats.org/officeDocument/2006/relationships/image" Target="../media/image77.svg"/><Relationship Id="rId4" Type="http://schemas.openxmlformats.org/officeDocument/2006/relationships/image" Target="../media/image2.jpg"/><Relationship Id="rId9"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7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80.svg"/><Relationship Id="rId4" Type="http://schemas.openxmlformats.org/officeDocument/2006/relationships/image" Target="../media/image79.png"/></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5.svg"/><Relationship Id="rId2" Type="http://schemas.openxmlformats.org/officeDocument/2006/relationships/image" Target="../media/image82.jp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jp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2.jpg"/><Relationship Id="rId7" Type="http://schemas.openxmlformats.org/officeDocument/2006/relationships/image" Target="../media/image87.png"/><Relationship Id="rId2" Type="http://schemas.openxmlformats.org/officeDocument/2006/relationships/image" Target="../media/image86.jpg"/><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6.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6.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cierre-13.jpg"/>
          <p:cNvPicPr>
            <a:picLocks noChangeAspect="1"/>
          </p:cNvPicPr>
          <p:nvPr/>
        </p:nvPicPr>
        <p:blipFill rotWithShape="1">
          <a:blip r:embed="rId2">
            <a:extLst>
              <a:ext uri="{28A0092B-C50C-407E-A947-70E740481C1C}">
                <a14:useLocalDpi xmlns:a14="http://schemas.microsoft.com/office/drawing/2010/main" val="0"/>
              </a:ext>
            </a:extLst>
          </a:blip>
          <a:srcRect r="23448"/>
          <a:stretch/>
        </p:blipFill>
        <p:spPr>
          <a:xfrm>
            <a:off x="-7135" y="-3629"/>
            <a:ext cx="6999965" cy="5136113"/>
          </a:xfrm>
          <a:prstGeom prst="rect">
            <a:avLst/>
          </a:prstGeom>
        </p:spPr>
      </p:pic>
      <p:pic>
        <p:nvPicPr>
          <p:cNvPr id="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6844589" y="199351"/>
            <a:ext cx="2065253" cy="938333"/>
          </a:xfrm>
          <a:prstGeom prst="rect">
            <a:avLst/>
          </a:prstGeom>
          <a:noFill/>
          <a:ln cap="flat">
            <a:noFill/>
          </a:ln>
        </p:spPr>
      </p:pic>
      <p:sp>
        <p:nvSpPr>
          <p:cNvPr id="5" name="Rectángulo 3">
            <a:extLst>
              <a:ext uri="{FF2B5EF4-FFF2-40B4-BE49-F238E27FC236}">
                <a16:creationId xmlns:a16="http://schemas.microsoft.com/office/drawing/2014/main" id="{B401E297-C623-4DE0-8606-383B466FCBE5}"/>
              </a:ext>
            </a:extLst>
          </p:cNvPr>
          <p:cNvSpPr/>
          <p:nvPr/>
        </p:nvSpPr>
        <p:spPr>
          <a:xfrm>
            <a:off x="2453837" y="1457969"/>
            <a:ext cx="5839556" cy="156966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INFORME ANUAL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DE SEGUIMIENTO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2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Y MONITOREO</a:t>
            </a:r>
            <a:r>
              <a:rPr lang="es-ES" sz="3200" b="1" i="0" u="none" strike="noStrike" kern="1200" cap="none" spc="-50" dirty="0">
                <a:solidFill>
                  <a:schemeClr val="tx2">
                    <a:lumMod val="75000"/>
                  </a:schemeClr>
                </a:solidFill>
                <a:uFillTx/>
                <a:latin typeface="Arial Black" panose="020B0A04020102020204" pitchFamily="34" charset="0"/>
                <a:ea typeface="Times New Roman" pitchFamily="18"/>
                <a:cs typeface="Gill Sans"/>
              </a:rPr>
              <a:t> </a:t>
            </a:r>
            <a:r>
              <a:rPr lang="es-ES" sz="32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2018</a:t>
            </a:r>
            <a:endParaRPr lang="es-DO" sz="24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endParaRP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1</a:t>
            </a:fld>
            <a:endParaRPr lang="en-US"/>
          </a:p>
        </p:txBody>
      </p:sp>
    </p:spTree>
    <p:extLst>
      <p:ext uri="{BB962C8B-B14F-4D97-AF65-F5344CB8AC3E}">
        <p14:creationId xmlns:p14="http://schemas.microsoft.com/office/powerpoint/2010/main" val="285387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9">
            <a:extLst>
              <a:ext uri="{FF2B5EF4-FFF2-40B4-BE49-F238E27FC236}">
                <a16:creationId xmlns:a16="http://schemas.microsoft.com/office/drawing/2014/main" id="{C864FEBF-F08E-4D1F-88AD-08389C7E9080}"/>
              </a:ext>
            </a:extLst>
          </p:cNvPr>
          <p:cNvSpPr/>
          <p:nvPr/>
        </p:nvSpPr>
        <p:spPr>
          <a:xfrm>
            <a:off x="581253" y="972105"/>
            <a:ext cx="3363426" cy="3776418"/>
          </a:xfrm>
          <a:prstGeom prst="rect">
            <a:avLst/>
          </a:prstGeom>
        </p:spPr>
        <p:txBody>
          <a:bodyPr wrap="square">
            <a:spAutoFit/>
          </a:bodyPr>
          <a:lstStyle/>
          <a:p>
            <a:pPr algn="just">
              <a:lnSpc>
                <a:spcPct val="90000"/>
              </a:lnSpc>
            </a:pPr>
            <a:r>
              <a:rPr lang="es-ES" sz="1400" dirty="0">
                <a:cs typeface="Arial"/>
              </a:rPr>
              <a:t>Las niñas alcanzaron mejor desempeño que los niños.</a:t>
            </a:r>
          </a:p>
          <a:p>
            <a:pPr algn="just">
              <a:lnSpc>
                <a:spcPct val="90000"/>
              </a:lnSpc>
            </a:pPr>
            <a:endParaRPr lang="es-ES" sz="1400" dirty="0">
              <a:cs typeface="Arial"/>
            </a:endParaRPr>
          </a:p>
          <a:p>
            <a:pPr algn="just">
              <a:lnSpc>
                <a:spcPct val="90000"/>
              </a:lnSpc>
            </a:pPr>
            <a:r>
              <a:rPr lang="es-ES" sz="1400" dirty="0">
                <a:cs typeface="Arial"/>
              </a:rPr>
              <a:t>En centros educativos privados obtuvieron un puntaje mayor al de los estudiantes en centros públicos.</a:t>
            </a:r>
          </a:p>
          <a:p>
            <a:pPr algn="just">
              <a:lnSpc>
                <a:spcPct val="90000"/>
              </a:lnSpc>
            </a:pPr>
            <a:endParaRPr lang="es-ES" sz="1400" dirty="0">
              <a:cs typeface="Arial"/>
            </a:endParaRPr>
          </a:p>
          <a:p>
            <a:pPr algn="just">
              <a:lnSpc>
                <a:spcPct val="90000"/>
              </a:lnSpc>
            </a:pPr>
            <a:r>
              <a:rPr lang="es-ES" sz="1400" dirty="0">
                <a:cs typeface="Arial"/>
              </a:rPr>
              <a:t>El nivel socioeconómico está correlacionado con el nivel de desempeño de los estudiantes.</a:t>
            </a:r>
          </a:p>
          <a:p>
            <a:pPr algn="just">
              <a:lnSpc>
                <a:spcPct val="90000"/>
              </a:lnSpc>
            </a:pPr>
            <a:endParaRPr lang="es-ES" sz="1400" dirty="0">
              <a:cs typeface="Arial"/>
            </a:endParaRPr>
          </a:p>
          <a:p>
            <a:pPr algn="just">
              <a:lnSpc>
                <a:spcPct val="90000"/>
              </a:lnSpc>
            </a:pPr>
            <a:r>
              <a:rPr lang="es-ES" sz="1400" dirty="0">
                <a:cs typeface="Arial"/>
              </a:rPr>
              <a:t>Los estudiantes en sobreedad obtuvieron puntajes más bajos.</a:t>
            </a:r>
          </a:p>
          <a:p>
            <a:pPr algn="just">
              <a:lnSpc>
                <a:spcPct val="90000"/>
              </a:lnSpc>
            </a:pPr>
            <a:endParaRPr lang="es-ES" sz="1400" dirty="0">
              <a:cs typeface="Arial"/>
            </a:endParaRPr>
          </a:p>
          <a:p>
            <a:pPr algn="just">
              <a:lnSpc>
                <a:spcPct val="90000"/>
              </a:lnSpc>
            </a:pPr>
            <a:r>
              <a:rPr lang="es-ES" sz="1400" dirty="0">
                <a:cs typeface="Arial"/>
              </a:rPr>
              <a:t>Los estudiantes de Jornada Escolar Extendida obtuvieron por lo general un puntaje mayor que el de los estudiantes en tandas matutina o vespertina, pero diferencias no son importantes.</a:t>
            </a:r>
            <a:endParaRPr lang="es-ES" sz="1400" dirty="0">
              <a:solidFill>
                <a:srgbClr val="FF0000"/>
              </a:solidFill>
              <a:cs typeface="Arial"/>
            </a:endParaRPr>
          </a:p>
        </p:txBody>
      </p:sp>
      <p:pic>
        <p:nvPicPr>
          <p:cNvPr id="13" name="Picture 12"/>
          <p:cNvPicPr>
            <a:picLocks noChangeAspect="1"/>
          </p:cNvPicPr>
          <p:nvPr/>
        </p:nvPicPr>
        <p:blipFill>
          <a:blip r:embed="rId2"/>
          <a:stretch>
            <a:fillRect/>
          </a:stretch>
        </p:blipFill>
        <p:spPr>
          <a:xfrm>
            <a:off x="228916" y="1014899"/>
            <a:ext cx="346987" cy="346987"/>
          </a:xfrm>
          <a:prstGeom prst="rect">
            <a:avLst/>
          </a:prstGeom>
        </p:spPr>
      </p:pic>
      <p:pic>
        <p:nvPicPr>
          <p:cNvPr id="15" name="Picture 14"/>
          <p:cNvPicPr>
            <a:picLocks noChangeAspect="1"/>
          </p:cNvPicPr>
          <p:nvPr/>
        </p:nvPicPr>
        <p:blipFill>
          <a:blip r:embed="rId3"/>
          <a:stretch>
            <a:fillRect/>
          </a:stretch>
        </p:blipFill>
        <p:spPr>
          <a:xfrm>
            <a:off x="251771" y="1564124"/>
            <a:ext cx="324132" cy="324132"/>
          </a:xfrm>
          <a:prstGeom prst="rect">
            <a:avLst/>
          </a:prstGeom>
        </p:spPr>
      </p:pic>
      <p:pic>
        <p:nvPicPr>
          <p:cNvPr id="16" name="Picture 15"/>
          <p:cNvPicPr>
            <a:picLocks noChangeAspect="1"/>
          </p:cNvPicPr>
          <p:nvPr/>
        </p:nvPicPr>
        <p:blipFill>
          <a:blip r:embed="rId4"/>
          <a:stretch>
            <a:fillRect/>
          </a:stretch>
        </p:blipFill>
        <p:spPr>
          <a:xfrm>
            <a:off x="264176" y="2297291"/>
            <a:ext cx="312143" cy="280534"/>
          </a:xfrm>
          <a:prstGeom prst="rect">
            <a:avLst/>
          </a:prstGeom>
        </p:spPr>
      </p:pic>
      <p:pic>
        <p:nvPicPr>
          <p:cNvPr id="18" name="Picture 17"/>
          <p:cNvPicPr>
            <a:picLocks noChangeAspect="1"/>
          </p:cNvPicPr>
          <p:nvPr/>
        </p:nvPicPr>
        <p:blipFill>
          <a:blip r:embed="rId3"/>
          <a:stretch>
            <a:fillRect/>
          </a:stretch>
        </p:blipFill>
        <p:spPr>
          <a:xfrm>
            <a:off x="289005" y="3632905"/>
            <a:ext cx="324132" cy="324132"/>
          </a:xfrm>
          <a:prstGeom prst="rect">
            <a:avLst/>
          </a:prstGeom>
        </p:spPr>
      </p:pic>
      <p:grpSp>
        <p:nvGrpSpPr>
          <p:cNvPr id="21" name="Grupo 20">
            <a:extLst>
              <a:ext uri="{FF2B5EF4-FFF2-40B4-BE49-F238E27FC236}">
                <a16:creationId xmlns:a16="http://schemas.microsoft.com/office/drawing/2014/main" id="{0E3C39F9-86B8-4C53-8CA9-D396DAD33D33}"/>
              </a:ext>
            </a:extLst>
          </p:cNvPr>
          <p:cNvGrpSpPr/>
          <p:nvPr/>
        </p:nvGrpSpPr>
        <p:grpSpPr>
          <a:xfrm>
            <a:off x="0" y="0"/>
            <a:ext cx="9144000" cy="741600"/>
            <a:chOff x="0" y="0"/>
            <a:chExt cx="9144000" cy="859844"/>
          </a:xfrm>
        </p:grpSpPr>
        <p:pic>
          <p:nvPicPr>
            <p:cNvPr id="22" name="Picture 1" descr="TOP-01.jpg">
              <a:extLst>
                <a:ext uri="{FF2B5EF4-FFF2-40B4-BE49-F238E27FC236}">
                  <a16:creationId xmlns:a16="http://schemas.microsoft.com/office/drawing/2014/main" id="{50BE8BD5-1752-4569-8EE0-F123F3BAB15B}"/>
                </a:ext>
              </a:extLst>
            </p:cNvPr>
            <p:cNvPicPr>
              <a:picLocks noChangeAspect="1"/>
            </p:cNvPicPr>
            <p:nvPr/>
          </p:nvPicPr>
          <p:blipFill rotWithShape="1">
            <a:blip r:embed="rId5">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3" name="TextBox 3">
              <a:extLst>
                <a:ext uri="{FF2B5EF4-FFF2-40B4-BE49-F238E27FC236}">
                  <a16:creationId xmlns:a16="http://schemas.microsoft.com/office/drawing/2014/main" id="{A6D74ACB-F1CA-4195-AED8-038EF5052275}"/>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5" name="TextBox 12">
            <a:extLst>
              <a:ext uri="{FF2B5EF4-FFF2-40B4-BE49-F238E27FC236}">
                <a16:creationId xmlns:a16="http://schemas.microsoft.com/office/drawing/2014/main" id="{27498A1B-E1AC-4C07-9124-FEC878F413B4}"/>
              </a:ext>
            </a:extLst>
          </p:cNvPr>
          <p:cNvSpPr txBox="1"/>
          <p:nvPr/>
        </p:nvSpPr>
        <p:spPr>
          <a:xfrm>
            <a:off x="1222426" y="364062"/>
            <a:ext cx="3944028"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 PRIMARIA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26" name="Tabla 25">
            <a:extLst>
              <a:ext uri="{FF2B5EF4-FFF2-40B4-BE49-F238E27FC236}">
                <a16:creationId xmlns:a16="http://schemas.microsoft.com/office/drawing/2014/main" id="{E01C4DCF-EB83-48A2-B290-40D3159AF2E1}"/>
              </a:ext>
            </a:extLst>
          </p:cNvPr>
          <p:cNvGraphicFramePr>
            <a:graphicFrameLocks noGrp="1"/>
          </p:cNvGraphicFramePr>
          <p:nvPr>
            <p:extLst>
              <p:ext uri="{D42A27DB-BD31-4B8C-83A1-F6EECF244321}">
                <p14:modId xmlns:p14="http://schemas.microsoft.com/office/powerpoint/2010/main" val="2056926507"/>
              </p:ext>
            </p:extLst>
          </p:nvPr>
        </p:nvGraphicFramePr>
        <p:xfrm>
          <a:off x="4292497" y="972105"/>
          <a:ext cx="4606954" cy="1389825"/>
        </p:xfrm>
        <a:graphic>
          <a:graphicData uri="http://schemas.openxmlformats.org/drawingml/2006/table">
            <a:tbl>
              <a:tblPr firstRow="1" firstCol="1" bandRow="1">
                <a:tableStyleId>{72833802-FEF1-4C79-8D5D-14CF1EAF98D9}</a:tableStyleId>
              </a:tblPr>
              <a:tblGrid>
                <a:gridCol w="1531344">
                  <a:extLst>
                    <a:ext uri="{9D8B030D-6E8A-4147-A177-3AD203B41FA5}">
                      <a16:colId xmlns:a16="http://schemas.microsoft.com/office/drawing/2014/main" val="2563842403"/>
                    </a:ext>
                  </a:extLst>
                </a:gridCol>
                <a:gridCol w="1022739">
                  <a:extLst>
                    <a:ext uri="{9D8B030D-6E8A-4147-A177-3AD203B41FA5}">
                      <a16:colId xmlns:a16="http://schemas.microsoft.com/office/drawing/2014/main" val="739157487"/>
                    </a:ext>
                  </a:extLst>
                </a:gridCol>
                <a:gridCol w="925603">
                  <a:extLst>
                    <a:ext uri="{9D8B030D-6E8A-4147-A177-3AD203B41FA5}">
                      <a16:colId xmlns:a16="http://schemas.microsoft.com/office/drawing/2014/main" val="804984750"/>
                    </a:ext>
                  </a:extLst>
                </a:gridCol>
                <a:gridCol w="1127268">
                  <a:extLst>
                    <a:ext uri="{9D8B030D-6E8A-4147-A177-3AD203B41FA5}">
                      <a16:colId xmlns:a16="http://schemas.microsoft.com/office/drawing/2014/main" val="3342744316"/>
                    </a:ext>
                  </a:extLst>
                </a:gridCol>
              </a:tblGrid>
              <a:tr h="381000">
                <a:tc gridSpan="4">
                  <a:txBody>
                    <a:bodyPr/>
                    <a:lstStyle/>
                    <a:p>
                      <a:pPr fontAlgn="auto">
                        <a:lnSpc>
                          <a:spcPct val="107000"/>
                        </a:lnSpc>
                        <a:spcAft>
                          <a:spcPts val="0"/>
                        </a:spcAft>
                      </a:pPr>
                      <a:r>
                        <a:rPr lang="es-DO"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Evaluación 3º de Primaria 2017</a:t>
                      </a:r>
                    </a:p>
                  </a:txBody>
                  <a:tcPr marL="0" marR="0" marT="0" marB="0" anchor="ctr">
                    <a:solidFill>
                      <a:schemeClr val="bg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extLst>
                  <a:ext uri="{0D108BD9-81ED-4DB2-BD59-A6C34878D82A}">
                    <a16:rowId xmlns:a16="http://schemas.microsoft.com/office/drawing/2014/main" val="2478760789"/>
                  </a:ext>
                </a:extLst>
              </a:tr>
              <a:tr h="381000">
                <a:tc>
                  <a:txBody>
                    <a:bodyPr/>
                    <a:lstStyle/>
                    <a:p>
                      <a:pPr marL="36000"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Área</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Elemental</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Aceptable</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Satisfactorio</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extLst>
                  <a:ext uri="{0D108BD9-81ED-4DB2-BD59-A6C34878D82A}">
                    <a16:rowId xmlns:a16="http://schemas.microsoft.com/office/drawing/2014/main" val="3457818153"/>
                  </a:ext>
                </a:extLst>
              </a:tr>
              <a:tr h="190500">
                <a:tc>
                  <a:txBody>
                    <a:bodyPr/>
                    <a:lstStyle/>
                    <a:p>
                      <a:pPr marL="36000"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Lengua Española</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50%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38%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12%</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3181939"/>
                  </a:ext>
                </a:extLst>
              </a:tr>
              <a:tr h="190500">
                <a:tc>
                  <a:txBody>
                    <a:bodyPr/>
                    <a:lstStyle/>
                    <a:p>
                      <a:pPr marL="36000"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Matemática</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ES" sz="1600">
                          <a:effectLst/>
                          <a:latin typeface="Calibri" panose="020F0502020204030204" pitchFamily="34" charset="0"/>
                          <a:ea typeface="Calibri" panose="020F0502020204030204" pitchFamily="34" charset="0"/>
                          <a:cs typeface="Times New Roman" panose="02020603050405020304" pitchFamily="18" charset="0"/>
                        </a:rPr>
                        <a:t>44%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0603647"/>
                  </a:ext>
                </a:extLst>
              </a:tr>
            </a:tbl>
          </a:graphicData>
        </a:graphic>
      </p:graphicFrame>
      <p:graphicFrame>
        <p:nvGraphicFramePr>
          <p:cNvPr id="27" name="Tabla 26">
            <a:extLst>
              <a:ext uri="{FF2B5EF4-FFF2-40B4-BE49-F238E27FC236}">
                <a16:creationId xmlns:a16="http://schemas.microsoft.com/office/drawing/2014/main" id="{2DF71BA5-D622-442C-92E4-B326FFD4CD7B}"/>
              </a:ext>
            </a:extLst>
          </p:cNvPr>
          <p:cNvGraphicFramePr>
            <a:graphicFrameLocks noGrp="1"/>
          </p:cNvGraphicFramePr>
          <p:nvPr>
            <p:extLst>
              <p:ext uri="{D42A27DB-BD31-4B8C-83A1-F6EECF244321}">
                <p14:modId xmlns:p14="http://schemas.microsoft.com/office/powerpoint/2010/main" val="3371816349"/>
              </p:ext>
            </p:extLst>
          </p:nvPr>
        </p:nvGraphicFramePr>
        <p:xfrm>
          <a:off x="4292498" y="2563007"/>
          <a:ext cx="4607241" cy="2149349"/>
        </p:xfrm>
        <a:graphic>
          <a:graphicData uri="http://schemas.openxmlformats.org/drawingml/2006/table">
            <a:tbl>
              <a:tblPr firstRow="1" firstCol="1" bandRow="1">
                <a:tableStyleId>{72833802-FEF1-4C79-8D5D-14CF1EAF98D9}</a:tableStyleId>
              </a:tblPr>
              <a:tblGrid>
                <a:gridCol w="1465941">
                  <a:extLst>
                    <a:ext uri="{9D8B030D-6E8A-4147-A177-3AD203B41FA5}">
                      <a16:colId xmlns:a16="http://schemas.microsoft.com/office/drawing/2014/main" val="2563842403"/>
                    </a:ext>
                  </a:extLst>
                </a:gridCol>
                <a:gridCol w="973804">
                  <a:extLst>
                    <a:ext uri="{9D8B030D-6E8A-4147-A177-3AD203B41FA5}">
                      <a16:colId xmlns:a16="http://schemas.microsoft.com/office/drawing/2014/main" val="739157487"/>
                    </a:ext>
                  </a:extLst>
                </a:gridCol>
                <a:gridCol w="1005216">
                  <a:extLst>
                    <a:ext uri="{9D8B030D-6E8A-4147-A177-3AD203B41FA5}">
                      <a16:colId xmlns:a16="http://schemas.microsoft.com/office/drawing/2014/main" val="804984750"/>
                    </a:ext>
                  </a:extLst>
                </a:gridCol>
                <a:gridCol w="1162280">
                  <a:extLst>
                    <a:ext uri="{9D8B030D-6E8A-4147-A177-3AD203B41FA5}">
                      <a16:colId xmlns:a16="http://schemas.microsoft.com/office/drawing/2014/main" val="3342744316"/>
                    </a:ext>
                  </a:extLst>
                </a:gridCol>
              </a:tblGrid>
              <a:tr h="381000">
                <a:tc gridSpan="4">
                  <a:txBody>
                    <a:bodyPr/>
                    <a:lstStyle/>
                    <a:p>
                      <a:pPr fontAlgn="auto">
                        <a:lnSpc>
                          <a:spcPct val="107000"/>
                        </a:lnSpc>
                        <a:spcAft>
                          <a:spcPts val="0"/>
                        </a:spcAft>
                      </a:pPr>
                      <a:r>
                        <a:rPr lang="es-DO"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Evaluación 6º de Primaria 2018</a:t>
                      </a:r>
                    </a:p>
                  </a:txBody>
                  <a:tcPr marL="0" marR="0" marT="0" marB="0" anchor="ctr">
                    <a:solidFill>
                      <a:schemeClr val="bg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hMerge="1">
                  <a:txBody>
                    <a:bodyPr/>
                    <a:lstStyle/>
                    <a:p>
                      <a:pPr algn="ctr" fontAlgn="auto">
                        <a:lnSpc>
                          <a:spcPct val="107000"/>
                        </a:lnSpc>
                        <a:spcAft>
                          <a:spcPts val="0"/>
                        </a:spcAft>
                      </a:pPr>
                      <a:endParaRPr lang="es-DO"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extLst>
                  <a:ext uri="{0D108BD9-81ED-4DB2-BD59-A6C34878D82A}">
                    <a16:rowId xmlns:a16="http://schemas.microsoft.com/office/drawing/2014/main" val="2478760789"/>
                  </a:ext>
                </a:extLst>
              </a:tr>
              <a:tr h="381000">
                <a:tc>
                  <a:txBody>
                    <a:bodyPr/>
                    <a:lstStyle/>
                    <a:p>
                      <a:pPr marL="36000"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Área</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Elemental</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Aceptable</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algn="ctr" fontAlgn="auto">
                        <a:lnSpc>
                          <a:spcPct val="107000"/>
                        </a:lnSpc>
                        <a:spcAft>
                          <a:spcPts val="0"/>
                        </a:spcAft>
                      </a:pPr>
                      <a:r>
                        <a:rPr lang="es-DO" sz="16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Nivel Satisfactorio</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extLst>
                  <a:ext uri="{0D108BD9-81ED-4DB2-BD59-A6C34878D82A}">
                    <a16:rowId xmlns:a16="http://schemas.microsoft.com/office/drawing/2014/main" val="3457818153"/>
                  </a:ext>
                </a:extLst>
              </a:tr>
              <a:tr h="190500">
                <a:tc>
                  <a:txBody>
                    <a:bodyPr/>
                    <a:lstStyle/>
                    <a:p>
                      <a:pPr marL="36000"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Lengua Española</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83181939"/>
                  </a:ext>
                </a:extLst>
              </a:tr>
              <a:tr h="190500">
                <a:tc>
                  <a:txBody>
                    <a:bodyPr/>
                    <a:lstStyle/>
                    <a:p>
                      <a:pPr marL="36000" fontAlgn="auto">
                        <a:lnSpc>
                          <a:spcPct val="107000"/>
                        </a:lnSpc>
                        <a:spcAft>
                          <a:spcPts val="0"/>
                        </a:spcAft>
                      </a:pPr>
                      <a:r>
                        <a:rPr lang="es-DO"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Matemática</a:t>
                      </a:r>
                      <a:endParaRPr lang="es-D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50603647"/>
                  </a:ext>
                </a:extLst>
              </a:tr>
              <a:tr h="190500">
                <a:tc>
                  <a:txBody>
                    <a:bodyPr/>
                    <a:lstStyle/>
                    <a:p>
                      <a:pPr marL="36000" fontAlgn="auto">
                        <a:lnSpc>
                          <a:spcPct val="107000"/>
                        </a:lnSpc>
                        <a:spcAft>
                          <a:spcPts val="0"/>
                        </a:spcAft>
                      </a:pPr>
                      <a:r>
                        <a:rPr lang="es-DO"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Ciencias Sociales</a:t>
                      </a:r>
                      <a:endParaRPr lang="es-D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27893937"/>
                  </a:ext>
                </a:extLst>
              </a:tr>
              <a:tr h="190500">
                <a:tc>
                  <a:txBody>
                    <a:bodyPr/>
                    <a:lstStyle/>
                    <a:p>
                      <a:pPr marL="36000" fontAlgn="auto">
                        <a:lnSpc>
                          <a:spcPct val="107000"/>
                        </a:lnSpc>
                        <a:spcAft>
                          <a:spcPts val="0"/>
                        </a:spcAft>
                      </a:pPr>
                      <a:r>
                        <a:rPr lang="es-DO"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Ciencias de la Naturaleza</a:t>
                      </a:r>
                      <a:endParaRPr lang="es-DO"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000" algn="ctr" fontAlgn="auto">
                        <a:lnSpc>
                          <a:spcPct val="107000"/>
                        </a:lnSpc>
                        <a:spcAft>
                          <a:spcPts val="0"/>
                        </a:spcAft>
                      </a:pPr>
                      <a:r>
                        <a:rPr lang="es-DO" sz="16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auto">
                        <a:lnSpc>
                          <a:spcPct val="107000"/>
                        </a:lnSpc>
                        <a:spcAft>
                          <a:spcPts val="0"/>
                        </a:spcAft>
                      </a:pPr>
                      <a:r>
                        <a:rPr lang="es-DO"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7330770"/>
                  </a:ext>
                </a:extLst>
              </a:tr>
            </a:tbl>
          </a:graphicData>
        </a:graphic>
      </p:graphicFrame>
      <p:pic>
        <p:nvPicPr>
          <p:cNvPr id="5" name="Imagen 4">
            <a:extLst>
              <a:ext uri="{FF2B5EF4-FFF2-40B4-BE49-F238E27FC236}">
                <a16:creationId xmlns:a16="http://schemas.microsoft.com/office/drawing/2014/main" id="{99E7E9B9-8F23-41DB-8CE3-DCD078A34B3E}"/>
              </a:ext>
            </a:extLst>
          </p:cNvPr>
          <p:cNvPicPr>
            <a:picLocks noChangeAspect="1"/>
          </p:cNvPicPr>
          <p:nvPr/>
        </p:nvPicPr>
        <p:blipFill>
          <a:blip r:embed="rId6"/>
          <a:stretch>
            <a:fillRect/>
          </a:stretch>
        </p:blipFill>
        <p:spPr>
          <a:xfrm>
            <a:off x="289006" y="3134343"/>
            <a:ext cx="337952" cy="346988"/>
          </a:xfrm>
          <a:prstGeom prst="rect">
            <a:avLst/>
          </a:prstGeom>
        </p:spPr>
      </p:pic>
      <p:pic>
        <p:nvPicPr>
          <p:cNvPr id="17" name="Imagen 5">
            <a:extLst>
              <a:ext uri="{FF2B5EF4-FFF2-40B4-BE49-F238E27FC236}">
                <a16:creationId xmlns:a16="http://schemas.microsoft.com/office/drawing/2014/main" id="{C4EC0706-A616-4A3F-98C7-4FEC384E2DC9}"/>
              </a:ext>
            </a:extLst>
          </p:cNvPr>
          <p:cNvPicPr>
            <a:picLocks noChangeAspect="1"/>
          </p:cNvPicPr>
          <p:nvPr/>
        </p:nvPicPr>
        <p:blipFill>
          <a:blip r:embed="rId7"/>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10</a:t>
            </a:fld>
            <a:endParaRPr lang="en-US"/>
          </a:p>
        </p:txBody>
      </p:sp>
    </p:spTree>
    <p:extLst>
      <p:ext uri="{BB962C8B-B14F-4D97-AF65-F5344CB8AC3E}">
        <p14:creationId xmlns:p14="http://schemas.microsoft.com/office/powerpoint/2010/main" val="135269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99021" y="2897466"/>
            <a:ext cx="7555882" cy="1077218"/>
          </a:xfrm>
          <a:prstGeom prst="rect">
            <a:avLst/>
          </a:prstGeom>
        </p:spPr>
        <p:txBody>
          <a:bodyPr wrap="square">
            <a:spAutoFit/>
          </a:bodyPr>
          <a:lstStyle/>
          <a:p>
            <a:pPr marL="342900" indent="-342900">
              <a:buFont typeface="Arial" panose="020B0604020202020204" pitchFamily="34" charset="0"/>
              <a:buChar char="•"/>
            </a:pPr>
            <a:r>
              <a:rPr lang="es-ES_tradnl" sz="1600" dirty="0">
                <a:cs typeface="Arial"/>
              </a:rPr>
              <a:t>Los estudiantes de Jornada Extendida, logran mayor promoción y puntajes promedios más altos en todas las áreas. </a:t>
            </a:r>
          </a:p>
          <a:p>
            <a:pPr marL="342900" indent="-342900">
              <a:buFont typeface="Arial" panose="020B0604020202020204" pitchFamily="34" charset="0"/>
              <a:buChar char="•"/>
            </a:pPr>
            <a:r>
              <a:rPr lang="es-ES_tradnl" sz="1600" dirty="0">
                <a:cs typeface="Arial"/>
              </a:rPr>
              <a:t>Los mejores resultados en promoción y calificación corresponden a ETP.</a:t>
            </a:r>
          </a:p>
          <a:p>
            <a:pPr marL="342900" indent="-342900">
              <a:buFont typeface="Arial" panose="020B0604020202020204" pitchFamily="34" charset="0"/>
              <a:buChar char="•"/>
            </a:pPr>
            <a:endParaRPr lang="es-ES_tradnl" sz="1600" dirty="0">
              <a:cs typeface="Arial"/>
            </a:endParaRPr>
          </a:p>
        </p:txBody>
      </p:sp>
      <p:graphicFrame>
        <p:nvGraphicFramePr>
          <p:cNvPr id="18" name="Google Shape;226;p24"/>
          <p:cNvGraphicFramePr/>
          <p:nvPr>
            <p:extLst>
              <p:ext uri="{D42A27DB-BD31-4B8C-83A1-F6EECF244321}">
                <p14:modId xmlns:p14="http://schemas.microsoft.com/office/powerpoint/2010/main" val="1212362841"/>
              </p:ext>
            </p:extLst>
          </p:nvPr>
        </p:nvGraphicFramePr>
        <p:xfrm>
          <a:off x="506335" y="999053"/>
          <a:ext cx="8148567" cy="1759204"/>
        </p:xfrm>
        <a:graphic>
          <a:graphicData uri="http://schemas.openxmlformats.org/drawingml/2006/table">
            <a:tbl>
              <a:tblPr firstRow="1" firstCol="1" bandRow="1">
                <a:tableStyleId>{912C8C85-51F0-491E-9774-3900AFEF0FD7}</a:tableStyleId>
              </a:tblPr>
              <a:tblGrid>
                <a:gridCol w="2173332">
                  <a:extLst>
                    <a:ext uri="{9D8B030D-6E8A-4147-A177-3AD203B41FA5}">
                      <a16:colId xmlns:a16="http://schemas.microsoft.com/office/drawing/2014/main" val="20000"/>
                    </a:ext>
                  </a:extLst>
                </a:gridCol>
                <a:gridCol w="1056295">
                  <a:extLst>
                    <a:ext uri="{9D8B030D-6E8A-4147-A177-3AD203B41FA5}">
                      <a16:colId xmlns:a16="http://schemas.microsoft.com/office/drawing/2014/main" val="20001"/>
                    </a:ext>
                  </a:extLst>
                </a:gridCol>
                <a:gridCol w="1182147">
                  <a:extLst>
                    <a:ext uri="{9D8B030D-6E8A-4147-A177-3AD203B41FA5}">
                      <a16:colId xmlns:a16="http://schemas.microsoft.com/office/drawing/2014/main" val="20002"/>
                    </a:ext>
                  </a:extLst>
                </a:gridCol>
                <a:gridCol w="1381222">
                  <a:extLst>
                    <a:ext uri="{9D8B030D-6E8A-4147-A177-3AD203B41FA5}">
                      <a16:colId xmlns:a16="http://schemas.microsoft.com/office/drawing/2014/main" val="20003"/>
                    </a:ext>
                  </a:extLst>
                </a:gridCol>
                <a:gridCol w="1113543">
                  <a:extLst>
                    <a:ext uri="{9D8B030D-6E8A-4147-A177-3AD203B41FA5}">
                      <a16:colId xmlns:a16="http://schemas.microsoft.com/office/drawing/2014/main" val="20004"/>
                    </a:ext>
                  </a:extLst>
                </a:gridCol>
                <a:gridCol w="1242028">
                  <a:extLst>
                    <a:ext uri="{9D8B030D-6E8A-4147-A177-3AD203B41FA5}">
                      <a16:colId xmlns:a16="http://schemas.microsoft.com/office/drawing/2014/main" val="20005"/>
                    </a:ext>
                  </a:extLst>
                </a:gridCol>
              </a:tblGrid>
              <a:tr h="381000">
                <a:tc gridSpan="5">
                  <a:txBody>
                    <a:bodyPr/>
                    <a:lstStyle/>
                    <a:p>
                      <a:pPr marL="0" marR="0" lvl="0" indent="0" algn="ctr" rtl="0">
                        <a:lnSpc>
                          <a:spcPct val="107000"/>
                        </a:lnSpc>
                        <a:spcBef>
                          <a:spcPts val="0"/>
                        </a:spcBef>
                        <a:spcAft>
                          <a:spcPts val="0"/>
                        </a:spcAft>
                        <a:buNone/>
                      </a:pPr>
                      <a:r>
                        <a:rPr lang="es-DO" sz="1600" u="none" strike="noStrike" cap="none" dirty="0">
                          <a:solidFill>
                            <a:schemeClr val="tx1"/>
                          </a:solidFill>
                          <a:latin typeface="+mn-lt"/>
                          <a:sym typeface="Calibri"/>
                        </a:rPr>
                        <a:t>Pruebas Nacionales Nivel Medio 2018. 1ª convocatoria</a:t>
                      </a:r>
                      <a:endParaRPr sz="1600" dirty="0">
                        <a:solidFill>
                          <a:schemeClr val="tx1"/>
                        </a:solidFill>
                        <a:latin typeface="+mn-lt"/>
                      </a:endParaRPr>
                    </a:p>
                  </a:txBody>
                  <a:tcPr marL="0" marR="0" marT="0"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7000"/>
                        </a:lnSpc>
                        <a:spcBef>
                          <a:spcPts val="0"/>
                        </a:spcBef>
                        <a:spcAft>
                          <a:spcPts val="0"/>
                        </a:spcAft>
                        <a:buNone/>
                      </a:pPr>
                      <a:endParaRPr sz="1600" b="1" i="1" u="none" strike="noStrike" cap="none" dirty="0">
                        <a:solidFill>
                          <a:schemeClr val="tx1"/>
                        </a:solidFill>
                        <a:latin typeface="+mn-lt"/>
                        <a:ea typeface="Calibri"/>
                        <a:cs typeface="Calibri"/>
                        <a:sym typeface="Calibri"/>
                      </a:endParaRPr>
                    </a:p>
                  </a:txBody>
                  <a:tcPr marL="0" marR="0" marT="0" marB="0" anchor="ctr">
                    <a:noFill/>
                  </a:tcPr>
                </a:tc>
                <a:extLst>
                  <a:ext uri="{0D108BD9-81ED-4DB2-BD59-A6C34878D82A}">
                    <a16:rowId xmlns:a16="http://schemas.microsoft.com/office/drawing/2014/main" val="10000"/>
                  </a:ext>
                </a:extLst>
              </a:tr>
              <a:tr h="381000">
                <a:tc>
                  <a:txBody>
                    <a:bodyPr/>
                    <a:lstStyle/>
                    <a:p>
                      <a:pPr marL="36000" marR="0" lvl="0" indent="0" algn="l" rtl="0">
                        <a:lnSpc>
                          <a:spcPct val="107000"/>
                        </a:lnSpc>
                        <a:spcBef>
                          <a:spcPts val="0"/>
                        </a:spcBef>
                        <a:spcAft>
                          <a:spcPts val="0"/>
                        </a:spcAft>
                        <a:buNone/>
                      </a:pPr>
                      <a:r>
                        <a:rPr lang="es-DO" sz="1600" b="1" u="none" strike="noStrike" cap="none" dirty="0">
                          <a:solidFill>
                            <a:schemeClr val="bg1"/>
                          </a:solidFill>
                          <a:sym typeface="Calibri"/>
                        </a:rPr>
                        <a:t>Modalidad</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Promoción</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Lengua</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Matemáticas</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Sociales</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Naturales</a:t>
                      </a:r>
                      <a:endParaRPr sz="1600" b="1" u="none" strike="noStrike" cap="none" dirty="0">
                        <a:solidFill>
                          <a:schemeClr val="bg1"/>
                        </a:solidFill>
                        <a:latin typeface="Calibri"/>
                        <a:ea typeface="Calibri"/>
                        <a:cs typeface="Calibri"/>
                        <a:sym typeface="Calibri"/>
                      </a:endParaRPr>
                    </a:p>
                  </a:txBody>
                  <a:tcPr marL="0" marR="0" marT="0" marB="0" anchor="ctr">
                    <a:solidFill>
                      <a:srgbClr val="F88C44"/>
                    </a:solidFill>
                  </a:tcPr>
                </a:tc>
                <a:extLst>
                  <a:ext uri="{0D108BD9-81ED-4DB2-BD59-A6C34878D82A}">
                    <a16:rowId xmlns:a16="http://schemas.microsoft.com/office/drawing/2014/main" val="10001"/>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Media General</a:t>
                      </a:r>
                      <a:endParaRPr sz="1600" b="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74%</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19.10</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17.39</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18.50</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17.83</a:t>
                      </a:r>
                      <a:endParaRPr sz="16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Prepara</a:t>
                      </a:r>
                      <a:endParaRPr sz="1600" b="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64%</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16.55</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15.31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17.02</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16.16</a:t>
                      </a:r>
                      <a:endParaRPr sz="1600"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Artes</a:t>
                      </a:r>
                      <a:endParaRPr sz="1600" b="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61%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19.17</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16.61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16.96</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17.08</a:t>
                      </a:r>
                      <a:endParaRPr sz="1600" u="none" strike="noStrike" cap="none">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190500">
                <a:tc>
                  <a:txBody>
                    <a:bodyPr/>
                    <a:lstStyle/>
                    <a:p>
                      <a:pPr marL="0" marR="0" lvl="0" indent="0" algn="l" rtl="0">
                        <a:lnSpc>
                          <a:spcPct val="107000"/>
                        </a:lnSpc>
                        <a:spcBef>
                          <a:spcPts val="0"/>
                        </a:spcBef>
                        <a:spcAft>
                          <a:spcPts val="0"/>
                        </a:spcAft>
                        <a:buNone/>
                      </a:pPr>
                      <a:r>
                        <a:rPr lang="es-DO" sz="1600" u="none" strike="noStrike" cap="none" dirty="0">
                          <a:sym typeface="Calibri"/>
                        </a:rPr>
                        <a:t>Técnico Profesional</a:t>
                      </a:r>
                      <a:endParaRPr sz="1600" b="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81%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20.45</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18.06</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18.29</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18.33</a:t>
                      </a:r>
                      <a:endParaRPr sz="16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bl>
          </a:graphicData>
        </a:graphic>
      </p:graphicFrame>
      <p:pic>
        <p:nvPicPr>
          <p:cNvPr id="10" name="Picture 2"/>
          <p:cNvPicPr>
            <a:picLocks noChangeAspect="1"/>
          </p:cNvPicPr>
          <p:nvPr/>
        </p:nvPicPr>
        <p:blipFill>
          <a:blip r:embed="rId2">
            <a:duotone>
              <a:schemeClr val="accent5">
                <a:shade val="45000"/>
                <a:satMod val="135000"/>
              </a:schemeClr>
              <a:prstClr val="white"/>
            </a:duotone>
          </a:blip>
          <a:stretch>
            <a:fillRect/>
          </a:stretch>
        </p:blipFill>
        <p:spPr>
          <a:xfrm>
            <a:off x="420741" y="2897466"/>
            <a:ext cx="766100" cy="766100"/>
          </a:xfrm>
          <a:prstGeom prst="rect">
            <a:avLst/>
          </a:prstGeom>
        </p:spPr>
      </p:pic>
      <p:grpSp>
        <p:nvGrpSpPr>
          <p:cNvPr id="14" name="Grupo 13">
            <a:extLst>
              <a:ext uri="{FF2B5EF4-FFF2-40B4-BE49-F238E27FC236}">
                <a16:creationId xmlns:a16="http://schemas.microsoft.com/office/drawing/2014/main" id="{B2D26B72-4DA9-4C4C-87DF-613EC84D89C6}"/>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629B0ADB-35E1-4DE8-9345-FAAAA4E50E65}"/>
                </a:ext>
              </a:extLst>
            </p:cNvPr>
            <p:cNvPicPr>
              <a:picLocks noChangeAspect="1"/>
            </p:cNvPicPr>
            <p:nvPr/>
          </p:nvPicPr>
          <p:blipFill rotWithShape="1">
            <a:blip r:embed="rId3">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B34FAF4B-B9EC-4348-B2B0-A6DD131A79F3}"/>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1"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913083" y="244700"/>
            <a:ext cx="1062424" cy="482705"/>
          </a:xfrm>
          <a:prstGeom prst="rect">
            <a:avLst/>
          </a:prstGeom>
          <a:noFill/>
          <a:ln cap="flat">
            <a:noFill/>
          </a:ln>
        </p:spPr>
      </p:pic>
      <p:sp>
        <p:nvSpPr>
          <p:cNvPr id="12" name="TextBox 12">
            <a:extLst>
              <a:ext uri="{FF2B5EF4-FFF2-40B4-BE49-F238E27FC236}">
                <a16:creationId xmlns:a16="http://schemas.microsoft.com/office/drawing/2014/main" id="{27498A1B-E1AC-4C07-9124-FEC878F413B4}"/>
              </a:ext>
            </a:extLst>
          </p:cNvPr>
          <p:cNvSpPr txBox="1"/>
          <p:nvPr/>
        </p:nvSpPr>
        <p:spPr>
          <a:xfrm>
            <a:off x="1233059" y="374695"/>
            <a:ext cx="4255011"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 SECUNDARIA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11</a:t>
            </a:fld>
            <a:endParaRPr lang="en-US"/>
          </a:p>
        </p:txBody>
      </p:sp>
    </p:spTree>
    <p:extLst>
      <p:ext uri="{BB962C8B-B14F-4D97-AF65-F5344CB8AC3E}">
        <p14:creationId xmlns:p14="http://schemas.microsoft.com/office/powerpoint/2010/main" val="167493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0572" y="2796092"/>
            <a:ext cx="7633697" cy="830997"/>
          </a:xfrm>
          <a:prstGeom prst="rect">
            <a:avLst/>
          </a:prstGeom>
        </p:spPr>
        <p:txBody>
          <a:bodyPr wrap="square">
            <a:spAutoFit/>
          </a:bodyPr>
          <a:lstStyle/>
          <a:p>
            <a:pPr marL="285750" indent="-285750" algn="just">
              <a:buFont typeface="Arial" panose="020B0604020202020204" pitchFamily="34" charset="0"/>
              <a:buChar char="•"/>
            </a:pPr>
            <a:r>
              <a:rPr lang="es-ES_tradnl" sz="1600" dirty="0">
                <a:cs typeface="Arial"/>
              </a:rPr>
              <a:t>RD ocupa el último lugar de los 72 países en Matemáticas y Ciencias y el lugar 68 en Lengua.</a:t>
            </a:r>
          </a:p>
          <a:p>
            <a:pPr marL="285750" indent="-285750" algn="just">
              <a:buFont typeface="Arial" panose="020B0604020202020204" pitchFamily="34" charset="0"/>
              <a:buChar char="•"/>
            </a:pPr>
            <a:r>
              <a:rPr lang="es-ES_tradnl" sz="1600" b="1" dirty="0">
                <a:solidFill>
                  <a:schemeClr val="accent6">
                    <a:lumMod val="75000"/>
                  </a:schemeClr>
                </a:solidFill>
                <a:cs typeface="Arial"/>
              </a:rPr>
              <a:t>71% de los estudiantes dominicanos tiene bajo rendimiento en las tres asignaturas</a:t>
            </a:r>
          </a:p>
        </p:txBody>
      </p:sp>
      <p:sp>
        <p:nvSpPr>
          <p:cNvPr id="4" name="Rectangle 3"/>
          <p:cNvSpPr/>
          <p:nvPr/>
        </p:nvSpPr>
        <p:spPr>
          <a:xfrm>
            <a:off x="1031432" y="3757623"/>
            <a:ext cx="7612837" cy="1077218"/>
          </a:xfrm>
          <a:prstGeom prst="rect">
            <a:avLst/>
          </a:prstGeom>
        </p:spPr>
        <p:txBody>
          <a:bodyPr wrap="square">
            <a:spAutoFit/>
          </a:bodyPr>
          <a:lstStyle/>
          <a:p>
            <a:pPr marL="285750" indent="-285750" algn="just">
              <a:buFont typeface="Arial" panose="020B0604020202020204" pitchFamily="34" charset="0"/>
              <a:buChar char="•"/>
            </a:pPr>
            <a:r>
              <a:rPr lang="es-ES_tradnl" sz="1600" dirty="0">
                <a:cs typeface="Arial Black"/>
              </a:rPr>
              <a:t>HCI (índice de Capital Humano): </a:t>
            </a:r>
            <a:r>
              <a:rPr lang="es-ES_tradnl" sz="1600" dirty="0">
                <a:cs typeface="Arial"/>
              </a:rPr>
              <a:t>Los niños en RD pueden esperar completar </a:t>
            </a:r>
            <a:r>
              <a:rPr lang="es-ES_tradnl" sz="1600" b="1" dirty="0">
                <a:cs typeface="Arial"/>
              </a:rPr>
              <a:t>11.3</a:t>
            </a:r>
            <a:r>
              <a:rPr lang="es-ES_tradnl" sz="1600" dirty="0">
                <a:cs typeface="Arial"/>
              </a:rPr>
              <a:t> años de escolarización hasta los 18 años. Ajustados por la calidad del aprendizaje, esto es equivalente a 6.3 años.</a:t>
            </a:r>
          </a:p>
          <a:p>
            <a:pPr marL="285750" indent="-285750" algn="just">
              <a:buFont typeface="Arial" panose="020B0604020202020204" pitchFamily="34" charset="0"/>
              <a:buChar char="•"/>
            </a:pPr>
            <a:r>
              <a:rPr lang="es-ES_tradnl" sz="1600" dirty="0">
                <a:cs typeface="Arial"/>
              </a:rPr>
              <a:t> </a:t>
            </a:r>
            <a:r>
              <a:rPr lang="es-ES_tradnl" sz="1600" b="1" dirty="0">
                <a:solidFill>
                  <a:schemeClr val="accent6">
                    <a:lumMod val="75000"/>
                  </a:schemeClr>
                </a:solidFill>
                <a:cs typeface="Arial"/>
              </a:rPr>
              <a:t>HCI=49%</a:t>
            </a:r>
            <a:r>
              <a:rPr lang="es-ES_tradnl" sz="1600" dirty="0">
                <a:solidFill>
                  <a:schemeClr val="accent6">
                    <a:lumMod val="75000"/>
                  </a:schemeClr>
                </a:solidFill>
                <a:cs typeface="Arial"/>
              </a:rPr>
              <a:t>. Puesto </a:t>
            </a:r>
            <a:r>
              <a:rPr lang="es-ES_tradnl" sz="1600" b="1" dirty="0">
                <a:solidFill>
                  <a:schemeClr val="accent6">
                    <a:lumMod val="75000"/>
                  </a:schemeClr>
                </a:solidFill>
                <a:cs typeface="Arial"/>
              </a:rPr>
              <a:t>101</a:t>
            </a:r>
            <a:r>
              <a:rPr lang="es-ES_tradnl" sz="1600" dirty="0">
                <a:solidFill>
                  <a:schemeClr val="accent6">
                    <a:lumMod val="75000"/>
                  </a:schemeClr>
                </a:solidFill>
                <a:cs typeface="Arial"/>
              </a:rPr>
              <a:t> de </a:t>
            </a:r>
            <a:r>
              <a:rPr lang="es-ES_tradnl" sz="1600" b="1" dirty="0">
                <a:solidFill>
                  <a:schemeClr val="accent6">
                    <a:lumMod val="75000"/>
                  </a:schemeClr>
                </a:solidFill>
                <a:cs typeface="Arial"/>
              </a:rPr>
              <a:t>157</a:t>
            </a:r>
            <a:r>
              <a:rPr lang="es-ES_tradnl" sz="1600" dirty="0">
                <a:solidFill>
                  <a:schemeClr val="accent6">
                    <a:lumMod val="75000"/>
                  </a:schemeClr>
                </a:solidFill>
                <a:cs typeface="Arial"/>
              </a:rPr>
              <a:t> países.</a:t>
            </a:r>
          </a:p>
        </p:txBody>
      </p:sp>
      <p:pic>
        <p:nvPicPr>
          <p:cNvPr id="13" name="Picture 12"/>
          <p:cNvPicPr>
            <a:picLocks noChangeAspect="1"/>
          </p:cNvPicPr>
          <p:nvPr/>
        </p:nvPicPr>
        <p:blipFill rotWithShape="1">
          <a:blip r:embed="rId2"/>
          <a:srcRect t="6218" b="17323"/>
          <a:stretch/>
        </p:blipFill>
        <p:spPr>
          <a:xfrm>
            <a:off x="562333" y="2838073"/>
            <a:ext cx="532587" cy="439258"/>
          </a:xfrm>
          <a:prstGeom prst="rect">
            <a:avLst/>
          </a:prstGeom>
        </p:spPr>
      </p:pic>
      <p:graphicFrame>
        <p:nvGraphicFramePr>
          <p:cNvPr id="14" name="Google Shape;235;p25"/>
          <p:cNvGraphicFramePr/>
          <p:nvPr>
            <p:extLst>
              <p:ext uri="{D42A27DB-BD31-4B8C-83A1-F6EECF244321}">
                <p14:modId xmlns:p14="http://schemas.microsoft.com/office/powerpoint/2010/main" val="18353964"/>
              </p:ext>
            </p:extLst>
          </p:nvPr>
        </p:nvGraphicFramePr>
        <p:xfrm>
          <a:off x="566433" y="939135"/>
          <a:ext cx="8077836" cy="1651777"/>
        </p:xfrm>
        <a:graphic>
          <a:graphicData uri="http://schemas.openxmlformats.org/drawingml/2006/table">
            <a:tbl>
              <a:tblPr firstRow="1" firstCol="1" bandRow="1">
                <a:effectLst>
                  <a:outerShdw sx="1000" sy="1000" algn="ctr" rotWithShape="0">
                    <a:schemeClr val="bg1"/>
                  </a:outerShdw>
                </a:effectLst>
                <a:tableStyleId>{912C8C85-51F0-491E-9774-3900AFEF0FD7}</a:tableStyleId>
              </a:tblPr>
              <a:tblGrid>
                <a:gridCol w="1456049">
                  <a:extLst>
                    <a:ext uri="{9D8B030D-6E8A-4147-A177-3AD203B41FA5}">
                      <a16:colId xmlns:a16="http://schemas.microsoft.com/office/drawing/2014/main" val="20000"/>
                    </a:ext>
                  </a:extLst>
                </a:gridCol>
                <a:gridCol w="1862592">
                  <a:extLst>
                    <a:ext uri="{9D8B030D-6E8A-4147-A177-3AD203B41FA5}">
                      <a16:colId xmlns:a16="http://schemas.microsoft.com/office/drawing/2014/main" val="20001"/>
                    </a:ext>
                  </a:extLst>
                </a:gridCol>
                <a:gridCol w="1712906">
                  <a:extLst>
                    <a:ext uri="{9D8B030D-6E8A-4147-A177-3AD203B41FA5}">
                      <a16:colId xmlns:a16="http://schemas.microsoft.com/office/drawing/2014/main" val="20002"/>
                    </a:ext>
                  </a:extLst>
                </a:gridCol>
                <a:gridCol w="1112400">
                  <a:extLst>
                    <a:ext uri="{9D8B030D-6E8A-4147-A177-3AD203B41FA5}">
                      <a16:colId xmlns:a16="http://schemas.microsoft.com/office/drawing/2014/main" val="20003"/>
                    </a:ext>
                  </a:extLst>
                </a:gridCol>
                <a:gridCol w="1933889">
                  <a:extLst>
                    <a:ext uri="{9D8B030D-6E8A-4147-A177-3AD203B41FA5}">
                      <a16:colId xmlns:a16="http://schemas.microsoft.com/office/drawing/2014/main" val="20004"/>
                    </a:ext>
                  </a:extLst>
                </a:gridCol>
              </a:tblGrid>
              <a:tr h="381000">
                <a:tc gridSpan="5">
                  <a:txBody>
                    <a:bodyPr/>
                    <a:lstStyle/>
                    <a:p>
                      <a:pPr marL="0" marR="0" lvl="0" indent="0" algn="ctr" rtl="0">
                        <a:lnSpc>
                          <a:spcPct val="107000"/>
                        </a:lnSpc>
                        <a:spcBef>
                          <a:spcPts val="0"/>
                        </a:spcBef>
                        <a:spcAft>
                          <a:spcPts val="0"/>
                        </a:spcAft>
                        <a:buNone/>
                      </a:pPr>
                      <a:r>
                        <a:rPr lang="es-DO" sz="1600" u="none" strike="noStrike" cap="none" dirty="0">
                          <a:solidFill>
                            <a:schemeClr val="tx1"/>
                          </a:solidFill>
                          <a:sym typeface="Calibri"/>
                        </a:rPr>
                        <a:t>PISA 2015</a:t>
                      </a:r>
                      <a:endParaRPr sz="1600" dirty="0">
                        <a:solidFill>
                          <a:schemeClr val="tx1"/>
                        </a:solidFill>
                        <a:latin typeface="+mn-lt"/>
                      </a:endParaRPr>
                    </a:p>
                  </a:txBody>
                  <a:tcPr marL="0" marR="0" marT="0" marB="0" anchor="ctr">
                    <a:noFill/>
                  </a:tcPr>
                </a:tc>
                <a:tc hMerge="1">
                  <a:txBody>
                    <a:bodyPr/>
                    <a:lstStyle/>
                    <a:p>
                      <a:endParaRPr lang="en-US"/>
                    </a:p>
                  </a:txBody>
                  <a:tcPr/>
                </a:tc>
                <a:tc hMerge="1">
                  <a:txBody>
                    <a:bodyPr/>
                    <a:lstStyle/>
                    <a:p>
                      <a:pPr marL="0" marR="0" lvl="0" indent="0" algn="l" rtl="0">
                        <a:lnSpc>
                          <a:spcPct val="107000"/>
                        </a:lnSpc>
                        <a:spcBef>
                          <a:spcPts val="0"/>
                        </a:spcBef>
                        <a:spcAft>
                          <a:spcPts val="0"/>
                        </a:spcAft>
                        <a:buNone/>
                      </a:pPr>
                      <a:endParaRPr sz="1200" b="1" i="1" u="none" strike="noStrike" cap="none" dirty="0">
                        <a:solidFill>
                          <a:schemeClr val="dk1"/>
                        </a:solidFill>
                        <a:latin typeface="Calibri"/>
                        <a:ea typeface="Calibri"/>
                        <a:cs typeface="Calibri"/>
                        <a:sym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lt1"/>
                    </a:solidFill>
                  </a:tcPr>
                </a:tc>
                <a:tc hMerge="1">
                  <a:txBody>
                    <a:bodyPr/>
                    <a:lstStyle/>
                    <a:p>
                      <a:pPr marL="0" marR="0" lvl="0" indent="0" algn="l" rtl="0">
                        <a:lnSpc>
                          <a:spcPct val="107000"/>
                        </a:lnSpc>
                        <a:spcBef>
                          <a:spcPts val="0"/>
                        </a:spcBef>
                        <a:spcAft>
                          <a:spcPts val="0"/>
                        </a:spcAft>
                        <a:buNone/>
                      </a:pPr>
                      <a:endParaRPr sz="1200" b="1" i="1" u="none" strike="noStrike" cap="none" dirty="0">
                        <a:solidFill>
                          <a:schemeClr val="dk1"/>
                        </a:solidFill>
                        <a:latin typeface="Calibri"/>
                        <a:ea typeface="Calibri"/>
                        <a:cs typeface="Calibri"/>
                        <a:sym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lt1"/>
                    </a:solidFill>
                  </a:tcPr>
                </a:tc>
                <a:tc hMerge="1">
                  <a:txBody>
                    <a:bodyPr/>
                    <a:lstStyle/>
                    <a:p>
                      <a:pPr marL="0" marR="0" lvl="0" indent="0" algn="l" rtl="0">
                        <a:lnSpc>
                          <a:spcPct val="107000"/>
                        </a:lnSpc>
                        <a:spcBef>
                          <a:spcPts val="0"/>
                        </a:spcBef>
                        <a:spcAft>
                          <a:spcPts val="0"/>
                        </a:spcAft>
                        <a:buNone/>
                      </a:pPr>
                      <a:endParaRPr sz="1200" b="1" i="1" u="none" strike="noStrike" cap="none" dirty="0">
                        <a:solidFill>
                          <a:schemeClr val="dk1"/>
                        </a:solidFill>
                        <a:latin typeface="Calibri"/>
                        <a:ea typeface="Calibri"/>
                        <a:cs typeface="Calibri"/>
                        <a:sym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lt1"/>
                    </a:solidFill>
                  </a:tcPr>
                </a:tc>
                <a:extLst>
                  <a:ext uri="{0D108BD9-81ED-4DB2-BD59-A6C34878D82A}">
                    <a16:rowId xmlns:a16="http://schemas.microsoft.com/office/drawing/2014/main" val="10000"/>
                  </a:ext>
                </a:extLst>
              </a:tr>
              <a:tr h="320309">
                <a:tc>
                  <a:txBody>
                    <a:bodyPr/>
                    <a:lstStyle/>
                    <a:p>
                      <a:pPr marL="35999" marR="0" lvl="0" indent="0" algn="l" rtl="0">
                        <a:lnSpc>
                          <a:spcPct val="107000"/>
                        </a:lnSpc>
                        <a:spcBef>
                          <a:spcPts val="0"/>
                        </a:spcBef>
                        <a:spcAft>
                          <a:spcPts val="0"/>
                        </a:spcAft>
                        <a:buNone/>
                      </a:pPr>
                      <a:r>
                        <a:rPr lang="es-DO" sz="1600" b="1" u="none" strike="noStrike" cap="none" dirty="0">
                          <a:solidFill>
                            <a:schemeClr val="bg1"/>
                          </a:solidFill>
                          <a:sym typeface="Calibri"/>
                        </a:rPr>
                        <a:t>Área</a:t>
                      </a:r>
                      <a:endParaRPr sz="1600" b="1" u="none" strike="noStrike" cap="none" dirty="0">
                        <a:solidFill>
                          <a:schemeClr val="bg1"/>
                        </a:solidFill>
                        <a:latin typeface="+mn-lt"/>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Promedio OCDE</a:t>
                      </a:r>
                      <a:endParaRPr sz="1600" b="1" u="none" strike="noStrike" cap="none" dirty="0">
                        <a:solidFill>
                          <a:schemeClr val="bg1"/>
                        </a:solidFill>
                        <a:latin typeface="+mn-lt"/>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a:solidFill>
                            <a:schemeClr val="bg1"/>
                          </a:solidFill>
                          <a:sym typeface="Calibri"/>
                        </a:rPr>
                        <a:t>América Latina (1)</a:t>
                      </a:r>
                      <a:endParaRPr sz="1600" b="1" u="none" strike="noStrike" cap="none">
                        <a:solidFill>
                          <a:schemeClr val="bg1"/>
                        </a:solidFill>
                        <a:latin typeface="+mn-lt"/>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a:solidFill>
                            <a:schemeClr val="bg1"/>
                          </a:solidFill>
                          <a:sym typeface="Calibri"/>
                        </a:rPr>
                        <a:t>RD</a:t>
                      </a:r>
                      <a:endParaRPr sz="1600" b="1" u="none" strike="noStrike" cap="none">
                        <a:solidFill>
                          <a:schemeClr val="bg1"/>
                        </a:solidFill>
                        <a:latin typeface="+mn-lt"/>
                        <a:ea typeface="Calibri"/>
                        <a:cs typeface="Calibri"/>
                        <a:sym typeface="Calibri"/>
                      </a:endParaRPr>
                    </a:p>
                  </a:txBody>
                  <a:tcPr marL="0" marR="0" marT="0" marB="0" anchor="ctr">
                    <a:solidFill>
                      <a:srgbClr val="F88C44"/>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sym typeface="Calibri"/>
                        </a:rPr>
                        <a:t>% debajo Nivel 2 (RD)</a:t>
                      </a:r>
                      <a:endParaRPr sz="1600" b="1" u="none" strike="noStrike" cap="none" dirty="0">
                        <a:solidFill>
                          <a:schemeClr val="bg1"/>
                        </a:solidFill>
                        <a:latin typeface="+mn-lt"/>
                        <a:ea typeface="Calibri"/>
                        <a:cs typeface="Calibri"/>
                        <a:sym typeface="Calibri"/>
                      </a:endParaRPr>
                    </a:p>
                  </a:txBody>
                  <a:tcPr marL="0" marR="0" marT="0" marB="0" anchor="ctr">
                    <a:solidFill>
                      <a:srgbClr val="F88C44"/>
                    </a:solidFill>
                  </a:tcPr>
                </a:tc>
                <a:extLst>
                  <a:ext uri="{0D108BD9-81ED-4DB2-BD59-A6C34878D82A}">
                    <a16:rowId xmlns:a16="http://schemas.microsoft.com/office/drawing/2014/main" val="10001"/>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Lengua</a:t>
                      </a:r>
                      <a:endParaRPr sz="1600" b="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493</a:t>
                      </a:r>
                      <a:endParaRPr sz="1600" u="none" strike="noStrike" cap="none" dirty="0">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425</a:t>
                      </a:r>
                      <a:endParaRPr sz="160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358</a:t>
                      </a:r>
                      <a:endParaRPr sz="160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72.1%</a:t>
                      </a:r>
                      <a:endParaRPr sz="1600" u="none" strike="noStrike" cap="none" dirty="0">
                        <a:latin typeface="+mn-lt"/>
                        <a:ea typeface="Calibri"/>
                        <a:cs typeface="Calibri"/>
                        <a:sym typeface="Calibri"/>
                      </a:endParaRPr>
                    </a:p>
                  </a:txBody>
                  <a:tcPr marL="44450" marR="44450" marT="0" marB="0" anchor="ctr"/>
                </a:tc>
                <a:extLst>
                  <a:ext uri="{0D108BD9-81ED-4DB2-BD59-A6C34878D82A}">
                    <a16:rowId xmlns:a16="http://schemas.microsoft.com/office/drawing/2014/main" val="10002"/>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Matemáticas</a:t>
                      </a:r>
                      <a:endParaRPr sz="1600" b="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490</a:t>
                      </a:r>
                      <a:endParaRPr sz="1600" u="none" strike="noStrike" cap="none" dirty="0">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400</a:t>
                      </a:r>
                      <a:endParaRPr sz="1600" u="none" strike="noStrike" cap="none" dirty="0">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328</a:t>
                      </a:r>
                      <a:endParaRPr sz="1600" u="none" strike="noStrike" cap="none" dirty="0">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90.5%</a:t>
                      </a:r>
                      <a:endParaRPr sz="1600" u="none" strike="noStrike" cap="none" dirty="0">
                        <a:latin typeface="+mn-lt"/>
                        <a:ea typeface="Calibri"/>
                        <a:cs typeface="Calibri"/>
                        <a:sym typeface="Calibri"/>
                      </a:endParaRPr>
                    </a:p>
                  </a:txBody>
                  <a:tcPr marL="44450" marR="44450" marT="0" marB="0" anchor="ctr"/>
                </a:tc>
                <a:extLst>
                  <a:ext uri="{0D108BD9-81ED-4DB2-BD59-A6C34878D82A}">
                    <a16:rowId xmlns:a16="http://schemas.microsoft.com/office/drawing/2014/main" val="10003"/>
                  </a:ext>
                </a:extLst>
              </a:tr>
              <a:tr h="190500">
                <a:tc>
                  <a:txBody>
                    <a:bodyPr/>
                    <a:lstStyle/>
                    <a:p>
                      <a:pPr marL="0" marR="0" lvl="0" indent="0" algn="l" rtl="0">
                        <a:lnSpc>
                          <a:spcPct val="107000"/>
                        </a:lnSpc>
                        <a:spcBef>
                          <a:spcPts val="0"/>
                        </a:spcBef>
                        <a:spcAft>
                          <a:spcPts val="0"/>
                        </a:spcAft>
                        <a:buNone/>
                      </a:pPr>
                      <a:r>
                        <a:rPr lang="es-DO" sz="1600" u="none" strike="noStrike" cap="none">
                          <a:sym typeface="Calibri"/>
                        </a:rPr>
                        <a:t>Ciencias</a:t>
                      </a:r>
                      <a:endParaRPr sz="1600" b="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493</a:t>
                      </a:r>
                      <a:endParaRPr sz="160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419</a:t>
                      </a:r>
                      <a:endParaRPr sz="160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332</a:t>
                      </a:r>
                      <a:endParaRPr sz="1600" u="none" strike="noStrike" cap="none">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t>85.7%</a:t>
                      </a:r>
                      <a:endParaRPr sz="1600" u="none" strike="noStrike" cap="none" dirty="0">
                        <a:latin typeface="+mn-lt"/>
                        <a:ea typeface="Calibri"/>
                        <a:cs typeface="Calibri"/>
                        <a:sym typeface="Calibri"/>
                      </a:endParaRPr>
                    </a:p>
                  </a:txBody>
                  <a:tcPr marL="44450" marR="44450" marT="0" marB="0" anchor="ctr"/>
                </a:tc>
                <a:extLst>
                  <a:ext uri="{0D108BD9-81ED-4DB2-BD59-A6C34878D82A}">
                    <a16:rowId xmlns:a16="http://schemas.microsoft.com/office/drawing/2014/main" val="10004"/>
                  </a:ext>
                </a:extLst>
              </a:tr>
              <a:tr h="190500">
                <a:tc gridSpan="5">
                  <a:txBody>
                    <a:bodyPr/>
                    <a:lstStyle/>
                    <a:p>
                      <a:pPr marL="0" marR="0" lvl="0" indent="0" algn="l" rtl="0">
                        <a:lnSpc>
                          <a:spcPct val="107000"/>
                        </a:lnSpc>
                        <a:spcBef>
                          <a:spcPts val="0"/>
                        </a:spcBef>
                        <a:spcAft>
                          <a:spcPts val="0"/>
                        </a:spcAft>
                        <a:buNone/>
                      </a:pPr>
                      <a:r>
                        <a:rPr lang="es-DO" sz="1300" b="0" i="1" u="none" strike="noStrike" cap="none" dirty="0">
                          <a:sym typeface="Calibri"/>
                        </a:rPr>
                        <a:t>(1) Argentina, Brasil, Chile, Colombia, México, Perú y Uruguay</a:t>
                      </a:r>
                      <a:endParaRPr sz="1300" b="0" i="1" u="none" strike="noStrike" cap="none" dirty="0">
                        <a:latin typeface="+mn-lt"/>
                        <a:ea typeface="Calibri"/>
                        <a:cs typeface="Calibri"/>
                        <a:sym typeface="Calibri"/>
                      </a:endParaRPr>
                    </a:p>
                  </a:txBody>
                  <a:tcPr marL="44450" marR="4445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8" name="Picture 17"/>
          <p:cNvPicPr>
            <a:picLocks noChangeAspect="1"/>
          </p:cNvPicPr>
          <p:nvPr/>
        </p:nvPicPr>
        <p:blipFill>
          <a:blip r:embed="rId3"/>
          <a:stretch>
            <a:fillRect/>
          </a:stretch>
        </p:blipFill>
        <p:spPr>
          <a:xfrm>
            <a:off x="498304" y="3757623"/>
            <a:ext cx="585869" cy="585869"/>
          </a:xfrm>
          <a:prstGeom prst="rect">
            <a:avLst/>
          </a:prstGeom>
        </p:spPr>
      </p:pic>
      <p:grpSp>
        <p:nvGrpSpPr>
          <p:cNvPr id="15" name="Grupo 14">
            <a:extLst>
              <a:ext uri="{FF2B5EF4-FFF2-40B4-BE49-F238E27FC236}">
                <a16:creationId xmlns:a16="http://schemas.microsoft.com/office/drawing/2014/main" id="{C9F06F51-691D-4103-BE24-1E74914EB84E}"/>
              </a:ext>
            </a:extLst>
          </p:cNvPr>
          <p:cNvGrpSpPr/>
          <p:nvPr/>
        </p:nvGrpSpPr>
        <p:grpSpPr>
          <a:xfrm>
            <a:off x="0" y="0"/>
            <a:ext cx="9144000" cy="741600"/>
            <a:chOff x="0" y="0"/>
            <a:chExt cx="9144000" cy="859844"/>
          </a:xfrm>
        </p:grpSpPr>
        <p:pic>
          <p:nvPicPr>
            <p:cNvPr id="19" name="Picture 1" descr="TOP-01.jpg">
              <a:extLst>
                <a:ext uri="{FF2B5EF4-FFF2-40B4-BE49-F238E27FC236}">
                  <a16:creationId xmlns:a16="http://schemas.microsoft.com/office/drawing/2014/main" id="{5E9B4F7C-98E9-4C50-A010-F925436DECF9}"/>
                </a:ext>
              </a:extLst>
            </p:cNvPr>
            <p:cNvPicPr>
              <a:picLocks noChangeAspect="1"/>
            </p:cNvPicPr>
            <p:nvPr/>
          </p:nvPicPr>
          <p:blipFill rotWithShape="1">
            <a:blip r:embed="rId4">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0" name="TextBox 3">
              <a:extLst>
                <a:ext uri="{FF2B5EF4-FFF2-40B4-BE49-F238E27FC236}">
                  <a16:creationId xmlns:a16="http://schemas.microsoft.com/office/drawing/2014/main" id="{E2A97D1A-A6D6-45DB-A664-2B64C087CA34}"/>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16" name="TextBox 12">
            <a:extLst>
              <a:ext uri="{FF2B5EF4-FFF2-40B4-BE49-F238E27FC236}">
                <a16:creationId xmlns:a16="http://schemas.microsoft.com/office/drawing/2014/main" id="{27498A1B-E1AC-4C07-9124-FEC878F413B4}"/>
              </a:ext>
            </a:extLst>
          </p:cNvPr>
          <p:cNvSpPr txBox="1"/>
          <p:nvPr/>
        </p:nvSpPr>
        <p:spPr>
          <a:xfrm>
            <a:off x="1211793" y="364062"/>
            <a:ext cx="4255011"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 SECUNDARIA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12</a:t>
            </a:fld>
            <a:endParaRPr lang="en-US"/>
          </a:p>
        </p:txBody>
      </p:sp>
    </p:spTree>
    <p:extLst>
      <p:ext uri="{BB962C8B-B14F-4D97-AF65-F5344CB8AC3E}">
        <p14:creationId xmlns:p14="http://schemas.microsoft.com/office/powerpoint/2010/main" val="65135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487341"/>
            <a:ext cx="6530804" cy="1097736"/>
          </a:xfrm>
          <a:prstGeom prst="rect">
            <a:avLst/>
          </a:prstGeom>
          <a:noFill/>
        </p:spPr>
        <p:txBody>
          <a:bodyPr wrap="none" rtlCol="0">
            <a:spAutoFit/>
          </a:bodyPr>
          <a:lstStyle/>
          <a:p>
            <a:pPr>
              <a:lnSpc>
                <a:spcPct val="80000"/>
              </a:lnSpc>
            </a:pPr>
            <a:r>
              <a:rPr lang="es-ES" sz="4000" b="1" dirty="0">
                <a:solidFill>
                  <a:srgbClr val="17375E"/>
                </a:solidFill>
                <a:latin typeface="Arial Black" panose="020B0A04020102020204" pitchFamily="34" charset="0"/>
                <a:cs typeface="Gill Sans"/>
              </a:rPr>
              <a:t>PRIMERA INFANCIA</a:t>
            </a:r>
          </a:p>
          <a:p>
            <a:pPr>
              <a:lnSpc>
                <a:spcPct val="80000"/>
              </a:lnSpc>
            </a:pPr>
            <a:r>
              <a:rPr lang="es-ES" sz="4000" b="1" dirty="0">
                <a:solidFill>
                  <a:srgbClr val="17375E"/>
                </a:solidFill>
                <a:latin typeface="Arial Black" panose="020B0A04020102020204" pitchFamily="34" charset="0"/>
                <a:cs typeface="Gill Sans"/>
              </a:rPr>
              <a:t>Y EDUCACIÓN INICIAL</a:t>
            </a:r>
            <a:endParaRPr lang="en-US" sz="4000" b="1" dirty="0">
              <a:solidFill>
                <a:srgbClr val="17375E"/>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2" name="Picture 1" descr="Screen Shot 2019-04-24 at 3.01.30 PM.png"/>
          <p:cNvPicPr>
            <a:picLocks noChangeAspect="1"/>
          </p:cNvPicPr>
          <p:nvPr/>
        </p:nvPicPr>
        <p:blipFill rotWithShape="1">
          <a:blip r:embed="rId3">
            <a:extLst>
              <a:ext uri="{28A0092B-C50C-407E-A947-70E740481C1C}">
                <a14:useLocalDpi xmlns:a14="http://schemas.microsoft.com/office/drawing/2010/main" val="0"/>
              </a:ext>
            </a:extLst>
          </a:blip>
          <a:srcRect l="3666" r="-1"/>
          <a:stretch/>
        </p:blipFill>
        <p:spPr>
          <a:xfrm>
            <a:off x="14948" y="695854"/>
            <a:ext cx="1604820" cy="3173568"/>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13</a:t>
            </a:fld>
            <a:endParaRPr lang="en-US"/>
          </a:p>
        </p:txBody>
      </p:sp>
    </p:spTree>
    <p:extLst>
      <p:ext uri="{BB962C8B-B14F-4D97-AF65-F5344CB8AC3E}">
        <p14:creationId xmlns:p14="http://schemas.microsoft.com/office/powerpoint/2010/main" val="286972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15307" y="-1"/>
            <a:ext cx="9144000" cy="677419"/>
          </a:xfrm>
          <a:prstGeom prst="rect">
            <a:avLst/>
          </a:prstGeom>
        </p:spPr>
      </p:pic>
      <p:graphicFrame>
        <p:nvGraphicFramePr>
          <p:cNvPr id="13" name="Google Shape;246;p26"/>
          <p:cNvGraphicFramePr/>
          <p:nvPr>
            <p:extLst>
              <p:ext uri="{D42A27DB-BD31-4B8C-83A1-F6EECF244321}">
                <p14:modId xmlns:p14="http://schemas.microsoft.com/office/powerpoint/2010/main" val="2311636239"/>
              </p:ext>
            </p:extLst>
          </p:nvPr>
        </p:nvGraphicFramePr>
        <p:xfrm>
          <a:off x="572877" y="1013883"/>
          <a:ext cx="8071393" cy="1975892"/>
        </p:xfrm>
        <a:graphic>
          <a:graphicData uri="http://schemas.openxmlformats.org/drawingml/2006/table">
            <a:tbl>
              <a:tblPr firstRow="1" firstCol="1" bandRow="1">
                <a:tableStyleId>{69012ECD-51FC-41F1-AA8D-1B2483CD663E}</a:tableStyleId>
              </a:tblPr>
              <a:tblGrid>
                <a:gridCol w="3426483">
                  <a:extLst>
                    <a:ext uri="{9D8B030D-6E8A-4147-A177-3AD203B41FA5}">
                      <a16:colId xmlns:a16="http://schemas.microsoft.com/office/drawing/2014/main" val="20000"/>
                    </a:ext>
                  </a:extLst>
                </a:gridCol>
                <a:gridCol w="1210324">
                  <a:extLst>
                    <a:ext uri="{9D8B030D-6E8A-4147-A177-3AD203B41FA5}">
                      <a16:colId xmlns:a16="http://schemas.microsoft.com/office/drawing/2014/main" val="20001"/>
                    </a:ext>
                  </a:extLst>
                </a:gridCol>
                <a:gridCol w="1249159">
                  <a:extLst>
                    <a:ext uri="{9D8B030D-6E8A-4147-A177-3AD203B41FA5}">
                      <a16:colId xmlns:a16="http://schemas.microsoft.com/office/drawing/2014/main" val="20002"/>
                    </a:ext>
                  </a:extLst>
                </a:gridCol>
                <a:gridCol w="2185427">
                  <a:extLst>
                    <a:ext uri="{9D8B030D-6E8A-4147-A177-3AD203B41FA5}">
                      <a16:colId xmlns:a16="http://schemas.microsoft.com/office/drawing/2014/main" val="20003"/>
                    </a:ext>
                  </a:extLst>
                </a:gridCol>
              </a:tblGrid>
              <a:tr h="212550">
                <a:tc rowSpan="2">
                  <a:txBody>
                    <a:bodyPr/>
                    <a:lstStyle/>
                    <a:p>
                      <a:pPr marL="0" marR="0" lvl="0" indent="0" algn="ctr" rtl="0">
                        <a:spcBef>
                          <a:spcPts val="0"/>
                        </a:spcBef>
                        <a:spcAft>
                          <a:spcPts val="0"/>
                        </a:spcAft>
                        <a:buNone/>
                      </a:pPr>
                      <a:r>
                        <a:rPr lang="es-DO" sz="1600" u="none" strike="noStrike" cap="none" dirty="0"/>
                        <a:t>Modalidad</a:t>
                      </a:r>
                      <a:endParaRPr sz="1600" u="none" strike="noStrike" cap="none" dirty="0">
                        <a:solidFill>
                          <a:schemeClr val="lt1"/>
                        </a:solidFill>
                        <a:latin typeface="Calibri"/>
                        <a:ea typeface="Calibri"/>
                        <a:cs typeface="Calibri"/>
                        <a:sym typeface="Calibri"/>
                      </a:endParaRPr>
                    </a:p>
                  </a:txBody>
                  <a:tcPr marL="68575" marR="6857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rtl="0">
                        <a:spcBef>
                          <a:spcPts val="0"/>
                        </a:spcBef>
                        <a:spcAft>
                          <a:spcPts val="0"/>
                        </a:spcAft>
                        <a:buNone/>
                      </a:pPr>
                      <a:r>
                        <a:rPr lang="es-DO" sz="1600" u="none" strike="noStrike" cap="none" dirty="0"/>
                        <a:t>Centros</a:t>
                      </a:r>
                      <a:endParaRPr sz="1600" u="none" strike="noStrike" cap="none" dirty="0">
                        <a:solidFill>
                          <a:schemeClr val="lt1"/>
                        </a:solidFill>
                        <a:latin typeface="Calibri"/>
                        <a:ea typeface="Calibri"/>
                        <a:cs typeface="Calibri"/>
                        <a:sym typeface="Calibri"/>
                      </a:endParaRPr>
                    </a:p>
                  </a:txBody>
                  <a:tcPr marL="68575" marR="6857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n-US"/>
                    </a:p>
                  </a:txBody>
                  <a:tcPr/>
                </a:tc>
                <a:tc rowSpan="2">
                  <a:txBody>
                    <a:bodyPr/>
                    <a:lstStyle/>
                    <a:p>
                      <a:pPr marL="0" marR="0" lvl="0" indent="0" algn="ctr" rtl="0">
                        <a:spcBef>
                          <a:spcPts val="0"/>
                        </a:spcBef>
                        <a:spcAft>
                          <a:spcPts val="0"/>
                        </a:spcAft>
                        <a:buNone/>
                      </a:pPr>
                      <a:r>
                        <a:rPr lang="es-DO" sz="1600" u="none" strike="noStrike" cap="none" dirty="0"/>
                        <a:t>Niños/as atendidos</a:t>
                      </a:r>
                      <a:endParaRPr sz="1600" b="1" u="none" strike="noStrike" cap="none" dirty="0">
                        <a:solidFill>
                          <a:schemeClr val="lt1"/>
                        </a:solidFill>
                        <a:latin typeface="Calibri"/>
                        <a:ea typeface="Calibri"/>
                        <a:cs typeface="Calibri"/>
                        <a:sym typeface="Calibri"/>
                      </a:endParaRPr>
                    </a:p>
                  </a:txBody>
                  <a:tcPr marL="68575" marR="6857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1775">
                <a:tc vMerge="1">
                  <a:txBody>
                    <a:bodyPr/>
                    <a:lstStyle/>
                    <a:p>
                      <a:endParaRPr lang="en-US"/>
                    </a:p>
                  </a:txBody>
                  <a:tcPr/>
                </a:tc>
                <a:tc>
                  <a:txBody>
                    <a:bodyPr/>
                    <a:lstStyle/>
                    <a:p>
                      <a:pPr marL="0" marR="0" lvl="0" indent="0" algn="ctr" rtl="0">
                        <a:spcBef>
                          <a:spcPts val="0"/>
                        </a:spcBef>
                        <a:spcAft>
                          <a:spcPts val="0"/>
                        </a:spcAft>
                        <a:buNone/>
                      </a:pPr>
                      <a:r>
                        <a:rPr lang="es-DO" sz="1600" b="1" u="none" strike="noStrike" cap="none" dirty="0">
                          <a:solidFill>
                            <a:schemeClr val="bg1"/>
                          </a:solidFill>
                        </a:rPr>
                        <a:t>2018</a:t>
                      </a:r>
                      <a:endParaRPr sz="1600" b="1" u="none" strike="noStrike" cap="none" dirty="0">
                        <a:solidFill>
                          <a:schemeClr val="bg1"/>
                        </a:solidFill>
                        <a:latin typeface="Calibri"/>
                        <a:ea typeface="Calibri"/>
                        <a:cs typeface="Calibri"/>
                        <a:sym typeface="Calibri"/>
                      </a:endParaRPr>
                    </a:p>
                  </a:txBody>
                  <a:tcPr marL="68575" marR="6857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Total</a:t>
                      </a:r>
                      <a:endParaRPr sz="1600" b="1" u="none" strike="noStrike" cap="none" dirty="0">
                        <a:solidFill>
                          <a:schemeClr val="bg1"/>
                        </a:solidFill>
                        <a:latin typeface="Calibri"/>
                        <a:ea typeface="Calibri"/>
                        <a:cs typeface="Calibri"/>
                        <a:sym typeface="Calibri"/>
                      </a:endParaRPr>
                    </a:p>
                  </a:txBody>
                  <a:tcPr marL="68575" marR="68575"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vMerge="1">
                  <a:txBody>
                    <a:bodyPr/>
                    <a:lstStyle/>
                    <a:p>
                      <a:endParaRPr lang="en-US"/>
                    </a:p>
                  </a:txBody>
                  <a:tcPr/>
                </a:tc>
                <a:extLst>
                  <a:ext uri="{0D108BD9-81ED-4DB2-BD59-A6C34878D82A}">
                    <a16:rowId xmlns:a16="http://schemas.microsoft.com/office/drawing/2014/main" val="10001"/>
                  </a:ext>
                </a:extLst>
              </a:tr>
              <a:tr h="207327">
                <a:tc>
                  <a:txBody>
                    <a:bodyPr/>
                    <a:lstStyle/>
                    <a:p>
                      <a:pPr marL="0" marR="0" lvl="0" indent="0" algn="ctr" rtl="0">
                        <a:spcBef>
                          <a:spcPts val="0"/>
                        </a:spcBef>
                        <a:spcAft>
                          <a:spcPts val="0"/>
                        </a:spcAft>
                        <a:buNone/>
                      </a:pPr>
                      <a:r>
                        <a:rPr lang="es-DO" sz="1600" u="none" strike="noStrike" cap="none" dirty="0"/>
                        <a:t>CAIPI</a:t>
                      </a:r>
                      <a:endParaRPr sz="1600" b="0" u="none" strike="noStrike" cap="none" dirty="0">
                        <a:latin typeface="Calibri"/>
                        <a:ea typeface="Calibri"/>
                        <a:cs typeface="Calibri"/>
                        <a:sym typeface="Calibri"/>
                      </a:endParaRPr>
                    </a:p>
                  </a:txBody>
                  <a:tcPr marL="68575" marR="68575" marT="0" marB="0" anchor="ctr">
                    <a:lnT w="12700" cap="flat" cmpd="sng" algn="ctr">
                      <a:solidFill>
                        <a:srgbClr val="0070C0"/>
                      </a:solidFill>
                      <a:prstDash val="solid"/>
                      <a:round/>
                      <a:headEnd type="none" w="med" len="med"/>
                      <a:tailEnd type="none" w="med" len="med"/>
                    </a:lnT>
                  </a:tcPr>
                </a:tc>
                <a:tc>
                  <a:txBody>
                    <a:bodyPr/>
                    <a:lstStyle/>
                    <a:p>
                      <a:pPr marL="0" marR="0" lvl="0" indent="0" algn="ctr" rtl="0">
                        <a:spcBef>
                          <a:spcPts val="0"/>
                        </a:spcBef>
                        <a:spcAft>
                          <a:spcPts val="0"/>
                        </a:spcAft>
                        <a:buNone/>
                      </a:pPr>
                      <a:r>
                        <a:rPr lang="es-DO" sz="1600" u="none" strike="noStrike" cap="none"/>
                        <a:t>9</a:t>
                      </a:r>
                      <a:endParaRPr sz="1600" u="none" strike="noStrike" cap="none">
                        <a:latin typeface="Calibri"/>
                        <a:ea typeface="Calibri"/>
                        <a:cs typeface="Calibri"/>
                        <a:sym typeface="Calibri"/>
                      </a:endParaRPr>
                    </a:p>
                  </a:txBody>
                  <a:tcPr marL="68575" marR="68575" marT="0" marB="0" anchor="ctr">
                    <a:lnT w="12700" cap="flat" cmpd="sng" algn="ctr">
                      <a:solidFill>
                        <a:srgbClr val="0070C0"/>
                      </a:solidFill>
                      <a:prstDash val="solid"/>
                      <a:round/>
                      <a:headEnd type="none" w="med" len="med"/>
                      <a:tailEnd type="none" w="med" len="med"/>
                    </a:lnT>
                  </a:tcPr>
                </a:tc>
                <a:tc>
                  <a:txBody>
                    <a:bodyPr/>
                    <a:lstStyle/>
                    <a:p>
                      <a:pPr marL="0" marR="0" lvl="0" indent="0" algn="ctr" rtl="0">
                        <a:spcBef>
                          <a:spcPts val="0"/>
                        </a:spcBef>
                        <a:spcAft>
                          <a:spcPts val="0"/>
                        </a:spcAft>
                        <a:buNone/>
                      </a:pPr>
                      <a:r>
                        <a:rPr lang="es-DO" sz="1600" u="none" strike="noStrike" cap="none"/>
                        <a:t>59</a:t>
                      </a:r>
                      <a:endParaRPr sz="1600" u="none" strike="noStrike" cap="none">
                        <a:latin typeface="Calibri"/>
                        <a:ea typeface="Calibri"/>
                        <a:cs typeface="Calibri"/>
                        <a:sym typeface="Calibri"/>
                      </a:endParaRPr>
                    </a:p>
                  </a:txBody>
                  <a:tcPr marL="68575" marR="68575" marT="0" marB="0" anchor="ctr">
                    <a:lnT w="12700" cap="flat" cmpd="sng" algn="ctr">
                      <a:solidFill>
                        <a:srgbClr val="0070C0"/>
                      </a:solidFill>
                      <a:prstDash val="solid"/>
                      <a:round/>
                      <a:headEnd type="none" w="med" len="med"/>
                      <a:tailEnd type="none" w="med" len="med"/>
                    </a:lnT>
                  </a:tcPr>
                </a:tc>
                <a:tc>
                  <a:txBody>
                    <a:bodyPr/>
                    <a:lstStyle/>
                    <a:p>
                      <a:pPr marL="0" marR="0" lvl="0" indent="0" algn="ctr" rtl="0">
                        <a:spcBef>
                          <a:spcPts val="0"/>
                        </a:spcBef>
                        <a:spcAft>
                          <a:spcPts val="0"/>
                        </a:spcAft>
                        <a:buNone/>
                      </a:pPr>
                      <a:r>
                        <a:rPr lang="es-DO" sz="1600" u="none" strike="noStrike" cap="none" dirty="0"/>
                        <a:t>13,334</a:t>
                      </a:r>
                      <a:endParaRPr sz="1600" u="none" strike="noStrike" cap="none" dirty="0">
                        <a:latin typeface="Calibri"/>
                        <a:ea typeface="Calibri"/>
                        <a:cs typeface="Calibri"/>
                        <a:sym typeface="Calibri"/>
                      </a:endParaRPr>
                    </a:p>
                  </a:txBody>
                  <a:tcPr marL="68575" marR="68575" marT="0" marB="0" anchor="ctr">
                    <a:lnT w="12700" cap="flat" cmpd="sng" algn="ctr">
                      <a:solidFill>
                        <a:srgbClr val="0070C0"/>
                      </a:solidFill>
                      <a:prstDash val="solid"/>
                      <a:round/>
                      <a:headEnd type="none" w="med" len="med"/>
                      <a:tailEnd type="none" w="med" len="med"/>
                    </a:lnT>
                  </a:tcPr>
                </a:tc>
                <a:extLst>
                  <a:ext uri="{0D108BD9-81ED-4DB2-BD59-A6C34878D82A}">
                    <a16:rowId xmlns:a16="http://schemas.microsoft.com/office/drawing/2014/main" val="10002"/>
                  </a:ext>
                </a:extLst>
              </a:tr>
              <a:tr h="138131">
                <a:tc>
                  <a:txBody>
                    <a:bodyPr/>
                    <a:lstStyle/>
                    <a:p>
                      <a:pPr marL="0" marR="0" lvl="0" indent="0" algn="ctr" rtl="0">
                        <a:spcBef>
                          <a:spcPts val="0"/>
                        </a:spcBef>
                        <a:spcAft>
                          <a:spcPts val="0"/>
                        </a:spcAft>
                        <a:buNone/>
                      </a:pPr>
                      <a:r>
                        <a:rPr lang="es-DO" sz="1600" dirty="0"/>
                        <a:t>Antiguos </a:t>
                      </a:r>
                      <a:r>
                        <a:rPr lang="es-DO" sz="1600" u="none" strike="noStrike" cap="none" dirty="0"/>
                        <a:t>CIANI</a:t>
                      </a:r>
                      <a:endParaRPr sz="1600" b="0"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 </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51</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7,692</a:t>
                      </a:r>
                      <a:endParaRPr sz="16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243316">
                <a:tc>
                  <a:txBody>
                    <a:bodyPr/>
                    <a:lstStyle/>
                    <a:p>
                      <a:pPr marL="0" marR="0" lvl="0" indent="0" algn="ctr" rtl="0">
                        <a:spcBef>
                          <a:spcPts val="0"/>
                        </a:spcBef>
                        <a:spcAft>
                          <a:spcPts val="0"/>
                        </a:spcAft>
                        <a:buNone/>
                      </a:pPr>
                      <a:r>
                        <a:rPr lang="es-DO" sz="1600" u="none" strike="noStrike" cap="none" dirty="0"/>
                        <a:t>CAFI-Gestión Directa</a:t>
                      </a:r>
                      <a:endParaRPr sz="1600" b="0"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138</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365</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134,320</a:t>
                      </a:r>
                      <a:endParaRPr sz="16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242371">
                <a:tc>
                  <a:txBody>
                    <a:bodyPr/>
                    <a:lstStyle/>
                    <a:p>
                      <a:pPr marL="0" marR="0" lvl="0" indent="0" algn="ctr" rtl="0">
                        <a:spcBef>
                          <a:spcPts val="0"/>
                        </a:spcBef>
                        <a:spcAft>
                          <a:spcPts val="0"/>
                        </a:spcAft>
                        <a:buNone/>
                      </a:pPr>
                      <a:r>
                        <a:rPr lang="es-DO" sz="1600" u="none" strike="noStrike" cap="none" dirty="0"/>
                        <a:t>CAFI-Cogestión</a:t>
                      </a:r>
                      <a:endParaRPr sz="1600" b="0"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12</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44</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dirty="0"/>
                        <a:t>16,192</a:t>
                      </a:r>
                      <a:endParaRPr sz="1600"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269012">
                <a:tc>
                  <a:txBody>
                    <a:bodyPr/>
                    <a:lstStyle/>
                    <a:p>
                      <a:pPr marL="0" marR="0" lvl="0" indent="0" algn="ctr" rtl="0">
                        <a:spcBef>
                          <a:spcPts val="0"/>
                        </a:spcBef>
                        <a:spcAft>
                          <a:spcPts val="0"/>
                        </a:spcAft>
                        <a:buNone/>
                      </a:pPr>
                      <a:r>
                        <a:rPr lang="es-DO" sz="1600" u="none" strike="noStrike" cap="none" dirty="0"/>
                        <a:t>Experiencias Existentes</a:t>
                      </a:r>
                      <a:endParaRPr sz="1600" b="0"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 </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90</a:t>
                      </a:r>
                      <a:endParaRPr sz="1600" u="none" strike="noStrike" cap="none">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a:t>14,095</a:t>
                      </a:r>
                      <a:endParaRPr sz="1600" u="none" strike="noStrike" cap="none">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190625">
                <a:tc>
                  <a:txBody>
                    <a:bodyPr/>
                    <a:lstStyle/>
                    <a:p>
                      <a:pPr marL="0" marR="0" lvl="0" indent="0" algn="ctr" rtl="0">
                        <a:spcBef>
                          <a:spcPts val="0"/>
                        </a:spcBef>
                        <a:spcAft>
                          <a:spcPts val="0"/>
                        </a:spcAft>
                        <a:buNone/>
                      </a:pPr>
                      <a:r>
                        <a:rPr lang="es-DO" sz="1600" u="none" strike="noStrike" cap="none" dirty="0"/>
                        <a:t>Total</a:t>
                      </a:r>
                      <a:endParaRPr sz="1600" b="1"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dirty="0"/>
                        <a:t>159</a:t>
                      </a:r>
                      <a:endParaRPr sz="1600" b="1"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dirty="0"/>
                        <a:t>609</a:t>
                      </a:r>
                      <a:endParaRPr sz="1600" b="1" u="none" strike="noStrike" cap="none" dirty="0">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es-DO" sz="1600" u="none" strike="noStrike" cap="none" dirty="0"/>
                        <a:t>185,663</a:t>
                      </a:r>
                      <a:endParaRPr sz="1600" b="1" u="none" strike="noStrike" cap="none"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bl>
          </a:graphicData>
        </a:graphic>
      </p:graphicFrame>
      <p:graphicFrame>
        <p:nvGraphicFramePr>
          <p:cNvPr id="14" name="Google Shape;249;p26"/>
          <p:cNvGraphicFramePr/>
          <p:nvPr>
            <p:extLst>
              <p:ext uri="{D42A27DB-BD31-4B8C-83A1-F6EECF244321}">
                <p14:modId xmlns:p14="http://schemas.microsoft.com/office/powerpoint/2010/main" val="390376659"/>
              </p:ext>
            </p:extLst>
          </p:nvPr>
        </p:nvGraphicFramePr>
        <p:xfrm>
          <a:off x="572877" y="3137573"/>
          <a:ext cx="8071393" cy="487680"/>
        </p:xfrm>
        <a:graphic>
          <a:graphicData uri="http://schemas.openxmlformats.org/drawingml/2006/table">
            <a:tbl>
              <a:tblPr firstRow="1" firstCol="1" bandRow="1">
                <a:noFill/>
              </a:tblPr>
              <a:tblGrid>
                <a:gridCol w="1979174">
                  <a:extLst>
                    <a:ext uri="{9D8B030D-6E8A-4147-A177-3AD203B41FA5}">
                      <a16:colId xmlns:a16="http://schemas.microsoft.com/office/drawing/2014/main" val="20000"/>
                    </a:ext>
                  </a:extLst>
                </a:gridCol>
                <a:gridCol w="1377074">
                  <a:extLst>
                    <a:ext uri="{9D8B030D-6E8A-4147-A177-3AD203B41FA5}">
                      <a16:colId xmlns:a16="http://schemas.microsoft.com/office/drawing/2014/main" val="20001"/>
                    </a:ext>
                  </a:extLst>
                </a:gridCol>
                <a:gridCol w="1079614">
                  <a:extLst>
                    <a:ext uri="{9D8B030D-6E8A-4147-A177-3AD203B41FA5}">
                      <a16:colId xmlns:a16="http://schemas.microsoft.com/office/drawing/2014/main" val="20002"/>
                    </a:ext>
                  </a:extLst>
                </a:gridCol>
                <a:gridCol w="1244887">
                  <a:extLst>
                    <a:ext uri="{9D8B030D-6E8A-4147-A177-3AD203B41FA5}">
                      <a16:colId xmlns:a16="http://schemas.microsoft.com/office/drawing/2014/main" val="20003"/>
                    </a:ext>
                  </a:extLst>
                </a:gridCol>
                <a:gridCol w="1211833">
                  <a:extLst>
                    <a:ext uri="{9D8B030D-6E8A-4147-A177-3AD203B41FA5}">
                      <a16:colId xmlns:a16="http://schemas.microsoft.com/office/drawing/2014/main" val="20004"/>
                    </a:ext>
                  </a:extLst>
                </a:gridCol>
                <a:gridCol w="1178811">
                  <a:extLst>
                    <a:ext uri="{9D8B030D-6E8A-4147-A177-3AD203B41FA5}">
                      <a16:colId xmlns:a16="http://schemas.microsoft.com/office/drawing/2014/main" val="20005"/>
                    </a:ext>
                  </a:extLst>
                </a:gridCol>
              </a:tblGrid>
              <a:tr h="230450">
                <a:tc>
                  <a:txBody>
                    <a:bodyPr/>
                    <a:lstStyle/>
                    <a:p>
                      <a:pPr marL="0" marR="0" lvl="0" indent="0" algn="l" rtl="0">
                        <a:spcBef>
                          <a:spcPts val="0"/>
                        </a:spcBef>
                        <a:spcAft>
                          <a:spcPts val="0"/>
                        </a:spcAft>
                        <a:buNone/>
                      </a:pPr>
                      <a:r>
                        <a:rPr lang="es-DO" sz="1600" b="1" u="none" strike="noStrike" cap="none" dirty="0">
                          <a:solidFill>
                            <a:schemeClr val="bg1"/>
                          </a:solidFill>
                        </a:rPr>
                        <a:t>Avance construcción</a:t>
                      </a:r>
                      <a:endParaRPr sz="1600" b="1" u="none" strike="noStrike" cap="none" dirty="0">
                        <a:solidFill>
                          <a:schemeClr val="bg1"/>
                        </a:solidFill>
                        <a:latin typeface="Calibri"/>
                        <a:ea typeface="Calibri"/>
                        <a:cs typeface="Calibri"/>
                        <a:sym typeface="Calibri"/>
                      </a:endParaRPr>
                    </a:p>
                  </a:txBody>
                  <a:tcPr marL="68575" marR="68575" marT="0" marB="0" anchor="ctr">
                    <a:lnL w="12700" cap="flat" cmpd="sng" algn="ctr">
                      <a:solidFill>
                        <a:schemeClr val="accent1">
                          <a:lumMod val="40000"/>
                          <a:lumOff val="60000"/>
                        </a:schemeClr>
                      </a:solidFill>
                      <a:prstDash val="solid"/>
                      <a:round/>
                      <a:headEnd type="none" w="med" len="med"/>
                      <a:tailEnd type="none" w="med" len="med"/>
                    </a:lnL>
                    <a:lnR w="12700" cmpd="sng">
                      <a:noFill/>
                      <a:prstDash val="soli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No iniciados</a:t>
                      </a:r>
                      <a:endParaRPr sz="1600" b="1" u="none" strike="noStrike" cap="none" dirty="0">
                        <a:solidFill>
                          <a:schemeClr val="bg1"/>
                        </a:solidFill>
                        <a:latin typeface="Calibri"/>
                        <a:ea typeface="Calibri"/>
                        <a:cs typeface="Calibri"/>
                        <a:sym typeface="Calibri"/>
                      </a:endParaRPr>
                    </a:p>
                  </a:txBody>
                  <a:tcPr marL="68575" marR="68575" marT="0" marB="0" anchor="ctr">
                    <a:lnL w="12700" cmpd="sng">
                      <a:noFill/>
                      <a:prstDash val="solid"/>
                    </a:lnL>
                    <a:lnR w="12700" cmpd="sng">
                      <a:noFill/>
                      <a:prstDash val="soli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0% - 25%</a:t>
                      </a:r>
                      <a:endParaRPr sz="1600" b="1" u="none" strike="noStrike" cap="none" dirty="0">
                        <a:solidFill>
                          <a:schemeClr val="bg1"/>
                        </a:solidFill>
                        <a:latin typeface="Calibri"/>
                        <a:ea typeface="Calibri"/>
                        <a:cs typeface="Calibri"/>
                        <a:sym typeface="Calibri"/>
                      </a:endParaRPr>
                    </a:p>
                  </a:txBody>
                  <a:tcPr marL="68575" marR="68575" marT="0" marB="0" anchor="ctr">
                    <a:lnL w="12700" cmpd="sng">
                      <a:noFill/>
                      <a:prstDash val="solid"/>
                    </a:lnL>
                    <a:lnR w="12700" cmpd="sng">
                      <a:noFill/>
                      <a:prstDash val="soli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26% - 50%</a:t>
                      </a:r>
                      <a:endParaRPr sz="1600" b="1" u="none" strike="noStrike" cap="none" dirty="0">
                        <a:solidFill>
                          <a:schemeClr val="bg1"/>
                        </a:solidFill>
                        <a:latin typeface="Calibri"/>
                        <a:ea typeface="Calibri"/>
                        <a:cs typeface="Calibri"/>
                        <a:sym typeface="Calibri"/>
                      </a:endParaRPr>
                    </a:p>
                  </a:txBody>
                  <a:tcPr marL="68575" marR="68575" marT="0" marB="0" anchor="ctr">
                    <a:lnL w="12700" cmpd="sng">
                      <a:noFill/>
                      <a:prstDash val="solid"/>
                    </a:lnL>
                    <a:lnR w="12700" cmpd="sng">
                      <a:noFill/>
                      <a:prstDash val="soli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51% - 75%</a:t>
                      </a:r>
                      <a:endParaRPr sz="1600" b="1" u="none" strike="noStrike" cap="none" dirty="0">
                        <a:solidFill>
                          <a:schemeClr val="bg1"/>
                        </a:solidFill>
                        <a:latin typeface="Calibri"/>
                        <a:ea typeface="Calibri"/>
                        <a:cs typeface="Calibri"/>
                        <a:sym typeface="Calibri"/>
                      </a:endParaRPr>
                    </a:p>
                  </a:txBody>
                  <a:tcPr marL="68575" marR="68575" marT="0" marB="0" anchor="ctr">
                    <a:lnL w="12700" cmpd="sng">
                      <a:noFill/>
                      <a:prstDash val="solid"/>
                    </a:lnL>
                    <a:lnR w="12700" cmpd="sng">
                      <a:noFill/>
                      <a:prstDash val="soli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600" b="1" u="none" strike="noStrike" cap="none" dirty="0">
                          <a:solidFill>
                            <a:schemeClr val="bg1"/>
                          </a:solidFill>
                        </a:rPr>
                        <a:t>76% - 99%</a:t>
                      </a:r>
                      <a:endParaRPr sz="1600" b="1" u="none" strike="noStrike" cap="none" dirty="0">
                        <a:solidFill>
                          <a:schemeClr val="bg1"/>
                        </a:solidFill>
                        <a:latin typeface="Calibri"/>
                        <a:ea typeface="Calibri"/>
                        <a:cs typeface="Calibri"/>
                        <a:sym typeface="Calibri"/>
                      </a:endParaRPr>
                    </a:p>
                  </a:txBody>
                  <a:tcPr marL="68575" marR="68575" marT="0" marB="0" anchor="ctr">
                    <a:lnL w="12700" cmpd="sng">
                      <a:noFill/>
                      <a:prstDash val="soli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230450">
                <a:tc>
                  <a:txBody>
                    <a:bodyPr/>
                    <a:lstStyle/>
                    <a:p>
                      <a:pPr marL="0" marR="0" lvl="0" indent="0" algn="l" rtl="0">
                        <a:spcBef>
                          <a:spcPts val="0"/>
                        </a:spcBef>
                        <a:spcAft>
                          <a:spcPts val="0"/>
                        </a:spcAft>
                        <a:buNone/>
                      </a:pPr>
                      <a:r>
                        <a:rPr lang="es-DO" sz="1500" u="none" strike="noStrike" cap="none" dirty="0"/>
                        <a:t>CAIPI pendientes (210)</a:t>
                      </a:r>
                      <a:endParaRPr sz="1500" u="none" strike="noStrike" cap="none" dirty="0">
                        <a:latin typeface="Calibri"/>
                        <a:ea typeface="Calibri"/>
                        <a:cs typeface="Calibri"/>
                        <a:sym typeface="Calibri"/>
                      </a:endParaRPr>
                    </a:p>
                  </a:txBody>
                  <a:tcPr marL="68575" marR="68575" marT="0" marB="0" anchor="ctr">
                    <a:lnL w="12700" cap="flat" cmpd="sng" algn="ctr">
                      <a:solidFill>
                        <a:schemeClr val="accent1">
                          <a:lumMod val="40000"/>
                          <a:lumOff val="60000"/>
                        </a:schemeClr>
                      </a:solidFill>
                      <a:prstDash val="solid"/>
                      <a:round/>
                      <a:headEnd type="none" w="med" len="med"/>
                      <a:tailEnd type="none" w="med" len="med"/>
                    </a:lnL>
                    <a:lnR w="12700" cmpd="sng">
                      <a:noFill/>
                      <a:prstDash val="soli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DO" sz="1600" u="none" strike="noStrike" cap="none"/>
                        <a:t>63</a:t>
                      </a:r>
                      <a:endParaRPr sz="1600" u="none" strike="noStrike" cap="none">
                        <a:latin typeface="Calibri"/>
                        <a:ea typeface="Calibri"/>
                        <a:cs typeface="Calibri"/>
                        <a:sym typeface="Calibri"/>
                      </a:endParaRPr>
                    </a:p>
                  </a:txBody>
                  <a:tcPr marL="68575" marR="68575" marT="0" marB="0" anchor="ctr">
                    <a:lnL w="12700" cmpd="sng">
                      <a:noFill/>
                      <a:prstDash val="solid"/>
                    </a:lnL>
                    <a:lnR w="12700" cmpd="sng">
                      <a:noFill/>
                      <a:prstDash val="soli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DO" sz="1600" u="none" strike="noStrike" cap="none"/>
                        <a:t>89</a:t>
                      </a:r>
                      <a:endParaRPr sz="1600" u="none" strike="noStrike" cap="none">
                        <a:latin typeface="Calibri"/>
                        <a:ea typeface="Calibri"/>
                        <a:cs typeface="Calibri"/>
                        <a:sym typeface="Calibri"/>
                      </a:endParaRPr>
                    </a:p>
                  </a:txBody>
                  <a:tcPr marL="68575" marR="68575" marT="0" marB="0">
                    <a:lnL w="12700" cmpd="sng">
                      <a:noFill/>
                      <a:prstDash val="solid"/>
                    </a:lnL>
                    <a:lnR w="12700" cmpd="sng">
                      <a:noFill/>
                      <a:prstDash val="soli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DO" sz="1600" u="none" strike="noStrike" cap="none"/>
                        <a:t>20</a:t>
                      </a:r>
                      <a:endParaRPr sz="1600" u="none" strike="noStrike" cap="none">
                        <a:latin typeface="Calibri"/>
                        <a:ea typeface="Calibri"/>
                        <a:cs typeface="Calibri"/>
                        <a:sym typeface="Calibri"/>
                      </a:endParaRPr>
                    </a:p>
                  </a:txBody>
                  <a:tcPr marL="68575" marR="68575" marT="0" marB="0">
                    <a:lnL w="12700" cmpd="sng">
                      <a:noFill/>
                      <a:prstDash val="solid"/>
                    </a:lnL>
                    <a:lnR w="12700" cmpd="sng">
                      <a:noFill/>
                      <a:prstDash val="soli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DO" sz="1600" u="none" strike="noStrike" cap="none"/>
                        <a:t>17</a:t>
                      </a:r>
                      <a:endParaRPr sz="1600" u="none" strike="noStrike" cap="none">
                        <a:latin typeface="Calibri"/>
                        <a:ea typeface="Calibri"/>
                        <a:cs typeface="Calibri"/>
                        <a:sym typeface="Calibri"/>
                      </a:endParaRPr>
                    </a:p>
                  </a:txBody>
                  <a:tcPr marL="68575" marR="68575" marT="0" marB="0">
                    <a:lnL w="12700" cmpd="sng">
                      <a:noFill/>
                      <a:prstDash val="solid"/>
                    </a:lnL>
                    <a:lnR w="12700" cmpd="sng">
                      <a:noFill/>
                      <a:prstDash val="soli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s-DO" sz="1600" u="none" strike="noStrike" cap="none" dirty="0"/>
                        <a:t>21</a:t>
                      </a:r>
                      <a:endParaRPr sz="1600" u="none" strike="noStrike" cap="none" dirty="0">
                        <a:latin typeface="Calibri"/>
                        <a:ea typeface="Calibri"/>
                        <a:cs typeface="Calibri"/>
                        <a:sym typeface="Calibri"/>
                      </a:endParaRPr>
                    </a:p>
                  </a:txBody>
                  <a:tcPr marL="68575" marR="68575" marT="0" marB="0">
                    <a:lnL w="12700" cmpd="sng">
                      <a:noFill/>
                      <a:prstDash val="solid"/>
                    </a:lnL>
                    <a:lnR w="12700" cap="flat" cmpd="sng" algn="ctr">
                      <a:solidFill>
                        <a:schemeClr val="accent1">
                          <a:lumMod val="40000"/>
                          <a:lumOff val="60000"/>
                        </a:schemeClr>
                      </a:solidFill>
                      <a:prstDash val="solid"/>
                      <a:round/>
                      <a:headEnd type="none" w="med" len="med"/>
                      <a:tailEnd type="none" w="med" len="med"/>
                    </a:lnR>
                    <a:lnT w="12700" cmpd="sng">
                      <a:noFill/>
                      <a:prstDash val="soli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1" name="TextBox 12">
            <a:extLst>
              <a:ext uri="{FF2B5EF4-FFF2-40B4-BE49-F238E27FC236}">
                <a16:creationId xmlns:a16="http://schemas.microsoft.com/office/drawing/2014/main" id="{6B0237FA-8161-4714-962A-71E50AB7C405}"/>
              </a:ext>
            </a:extLst>
          </p:cNvPr>
          <p:cNvSpPr txBox="1"/>
          <p:nvPr/>
        </p:nvSpPr>
        <p:spPr>
          <a:xfrm>
            <a:off x="1211796" y="353835"/>
            <a:ext cx="5303311"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PRIMERA INFANCIA. COBERTURA DEL INAIPI</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pic>
        <p:nvPicPr>
          <p:cNvPr id="16"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121593"/>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14</a:t>
            </a:fld>
            <a:endParaRPr lang="en-US"/>
          </a:p>
        </p:txBody>
      </p:sp>
      <p:pic>
        <p:nvPicPr>
          <p:cNvPr id="4" name="Gráfico 3" descr="Centro educativo">
            <a:extLst>
              <a:ext uri="{FF2B5EF4-FFF2-40B4-BE49-F238E27FC236}">
                <a16:creationId xmlns:a16="http://schemas.microsoft.com/office/drawing/2014/main" id="{E33471D1-BAD7-4D43-B245-8293245817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1373" y="3773051"/>
            <a:ext cx="914400" cy="914400"/>
          </a:xfrm>
          <a:prstGeom prst="rect">
            <a:avLst/>
          </a:prstGeom>
        </p:spPr>
      </p:pic>
    </p:spTree>
    <p:extLst>
      <p:ext uri="{BB962C8B-B14F-4D97-AF65-F5344CB8AC3E}">
        <p14:creationId xmlns:p14="http://schemas.microsoft.com/office/powerpoint/2010/main" val="85444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59;p27"/>
          <p:cNvGraphicFramePr/>
          <p:nvPr>
            <p:extLst>
              <p:ext uri="{D42A27DB-BD31-4B8C-83A1-F6EECF244321}">
                <p14:modId xmlns:p14="http://schemas.microsoft.com/office/powerpoint/2010/main" val="746509421"/>
              </p:ext>
            </p:extLst>
          </p:nvPr>
        </p:nvGraphicFramePr>
        <p:xfrm>
          <a:off x="510363" y="882065"/>
          <a:ext cx="8176437" cy="2123634"/>
        </p:xfrm>
        <a:graphic>
          <a:graphicData uri="http://schemas.openxmlformats.org/drawingml/2006/table">
            <a:tbl>
              <a:tblPr firstRow="1" firstCol="1" bandRow="1">
                <a:tableStyleId>{69012ECD-51FC-41F1-AA8D-1B2483CD663E}</a:tableStyleId>
              </a:tblPr>
              <a:tblGrid>
                <a:gridCol w="5360842">
                  <a:extLst>
                    <a:ext uri="{9D8B030D-6E8A-4147-A177-3AD203B41FA5}">
                      <a16:colId xmlns:a16="http://schemas.microsoft.com/office/drawing/2014/main" val="20000"/>
                    </a:ext>
                  </a:extLst>
                </a:gridCol>
                <a:gridCol w="2815595">
                  <a:extLst>
                    <a:ext uri="{9D8B030D-6E8A-4147-A177-3AD203B41FA5}">
                      <a16:colId xmlns:a16="http://schemas.microsoft.com/office/drawing/2014/main" val="20001"/>
                    </a:ext>
                  </a:extLst>
                </a:gridCol>
              </a:tblGrid>
              <a:tr h="447075">
                <a:tc>
                  <a:txBody>
                    <a:bodyPr/>
                    <a:lstStyle/>
                    <a:p>
                      <a:pPr marL="35999" marR="0" lvl="0" indent="0" algn="ctr" rtl="0">
                        <a:lnSpc>
                          <a:spcPct val="107000"/>
                        </a:lnSpc>
                        <a:spcBef>
                          <a:spcPts val="0"/>
                        </a:spcBef>
                        <a:spcAft>
                          <a:spcPts val="0"/>
                        </a:spcAft>
                        <a:buNone/>
                      </a:pPr>
                      <a:r>
                        <a:rPr lang="es-DO" sz="1400" u="none" strike="noStrike" cap="none" dirty="0"/>
                        <a:t>Servicio</a:t>
                      </a:r>
                      <a:endParaRPr sz="1400" b="1"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Niños/as atendidos</a:t>
                      </a:r>
                      <a:endParaRPr sz="14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23213">
                <a:tc>
                  <a:txBody>
                    <a:bodyPr/>
                    <a:lstStyle/>
                    <a:p>
                      <a:pPr marL="35999" marR="0" lvl="0" indent="0" algn="l" rtl="0">
                        <a:lnSpc>
                          <a:spcPct val="107000"/>
                        </a:lnSpc>
                        <a:spcBef>
                          <a:spcPts val="0"/>
                        </a:spcBef>
                        <a:spcAft>
                          <a:spcPts val="0"/>
                        </a:spcAft>
                        <a:buNone/>
                      </a:pPr>
                      <a:r>
                        <a:rPr lang="es-DO" sz="1400" u="none" strike="noStrike" cap="none" dirty="0"/>
                        <a:t>INAIPI (0-4 años)</a:t>
                      </a:r>
                      <a:endParaRPr sz="1400" b="0"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180,027</a:t>
                      </a:r>
                      <a:endParaRPr sz="14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223284">
                <a:tc>
                  <a:txBody>
                    <a:bodyPr/>
                    <a:lstStyle/>
                    <a:p>
                      <a:pPr marL="35999" marR="0" lvl="0" indent="0" algn="l" rtl="0">
                        <a:lnSpc>
                          <a:spcPct val="107000"/>
                        </a:lnSpc>
                        <a:spcBef>
                          <a:spcPts val="0"/>
                        </a:spcBef>
                        <a:spcAft>
                          <a:spcPts val="0"/>
                        </a:spcAft>
                        <a:buNone/>
                      </a:pPr>
                      <a:r>
                        <a:rPr lang="es-DO" sz="1400" u="none" strike="noStrike" cap="none" dirty="0"/>
                        <a:t>EPES</a:t>
                      </a:r>
                      <a:endParaRPr sz="1400" b="0"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2,742</a:t>
                      </a:r>
                      <a:endParaRPr sz="14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170120">
                <a:tc>
                  <a:txBody>
                    <a:bodyPr/>
                    <a:lstStyle/>
                    <a:p>
                      <a:pPr marL="35999" marR="0" lvl="0" indent="0" algn="l" rtl="0">
                        <a:lnSpc>
                          <a:spcPct val="107000"/>
                        </a:lnSpc>
                        <a:spcBef>
                          <a:spcPts val="0"/>
                        </a:spcBef>
                        <a:spcAft>
                          <a:spcPts val="0"/>
                        </a:spcAft>
                        <a:buNone/>
                      </a:pPr>
                      <a:r>
                        <a:rPr lang="es-DO" sz="1400" u="none" strike="noStrike" cap="none"/>
                        <a:t>IDSS</a:t>
                      </a:r>
                      <a:endParaRPr sz="1400" b="0" u="none" strike="noStrike" cap="none">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7,953</a:t>
                      </a:r>
                      <a:endParaRPr sz="14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243026">
                <a:tc>
                  <a:txBody>
                    <a:bodyPr/>
                    <a:lstStyle/>
                    <a:p>
                      <a:pPr marL="35999" marR="0" lvl="0" indent="0" algn="l" rtl="0">
                        <a:lnSpc>
                          <a:spcPct val="107000"/>
                        </a:lnSpc>
                        <a:spcBef>
                          <a:spcPts val="0"/>
                        </a:spcBef>
                        <a:spcAft>
                          <a:spcPts val="0"/>
                        </a:spcAft>
                        <a:buNone/>
                      </a:pPr>
                      <a:r>
                        <a:rPr lang="es-DO" sz="1400" u="none" strike="noStrike" cap="none"/>
                        <a:t>Centros educativos públicos y privados</a:t>
                      </a:r>
                      <a:endParaRPr sz="1400" b="0" u="none" strike="noStrike" cap="none">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128,434</a:t>
                      </a:r>
                      <a:endParaRPr sz="14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223283">
                <a:tc>
                  <a:txBody>
                    <a:bodyPr/>
                    <a:lstStyle/>
                    <a:p>
                      <a:pPr marL="35999" marR="0" lvl="0" indent="0" algn="l" rtl="0">
                        <a:lnSpc>
                          <a:spcPct val="107000"/>
                        </a:lnSpc>
                        <a:spcBef>
                          <a:spcPts val="0"/>
                        </a:spcBef>
                        <a:spcAft>
                          <a:spcPts val="0"/>
                        </a:spcAft>
                        <a:buNone/>
                      </a:pPr>
                      <a:r>
                        <a:rPr lang="es-DO" sz="1400" u="none" strike="noStrike" cap="none" dirty="0"/>
                        <a:t>Total niños y niñas de 0-4 años atendidos</a:t>
                      </a:r>
                      <a:endParaRPr sz="1400" b="1"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319,156</a:t>
                      </a:r>
                      <a:endParaRPr sz="14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233917">
                <a:tc>
                  <a:txBody>
                    <a:bodyPr/>
                    <a:lstStyle/>
                    <a:p>
                      <a:pPr marL="35999" marR="0" lvl="0" indent="0" algn="l" rtl="0">
                        <a:lnSpc>
                          <a:spcPct val="107000"/>
                        </a:lnSpc>
                        <a:spcBef>
                          <a:spcPts val="0"/>
                        </a:spcBef>
                        <a:spcAft>
                          <a:spcPts val="0"/>
                        </a:spcAft>
                        <a:buNone/>
                      </a:pPr>
                      <a:r>
                        <a:rPr lang="es-DO" sz="1400" u="none" strike="noStrike" cap="none" dirty="0"/>
                        <a:t>Población de 0 a 4 años (ONE 2018)</a:t>
                      </a:r>
                      <a:endParaRPr sz="1400" b="0"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961,511</a:t>
                      </a:r>
                      <a:endParaRPr sz="1400"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11650">
                <a:tc>
                  <a:txBody>
                    <a:bodyPr/>
                    <a:lstStyle/>
                    <a:p>
                      <a:pPr marL="35999" marR="0" lvl="0" indent="0" algn="l" rtl="0">
                        <a:lnSpc>
                          <a:spcPct val="107000"/>
                        </a:lnSpc>
                        <a:spcBef>
                          <a:spcPts val="0"/>
                        </a:spcBef>
                        <a:spcAft>
                          <a:spcPts val="0"/>
                        </a:spcAft>
                        <a:buNone/>
                      </a:pPr>
                      <a:r>
                        <a:rPr lang="es-DO" sz="1600" b="1" u="none" strike="noStrike" cap="none" dirty="0">
                          <a:solidFill>
                            <a:srgbClr val="FF0000"/>
                          </a:solidFill>
                        </a:rPr>
                        <a:t>% de atención</a:t>
                      </a:r>
                      <a:endParaRPr sz="1600" b="1" u="none" strike="noStrike" cap="none" dirty="0">
                        <a:solidFill>
                          <a:srgbClr val="FF0000"/>
                        </a:solidFill>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600" b="1" u="none" strike="noStrike" cap="none" dirty="0">
                          <a:solidFill>
                            <a:srgbClr val="FF0000"/>
                          </a:solidFill>
                        </a:rPr>
                        <a:t>33.19%</a:t>
                      </a:r>
                      <a:endParaRPr sz="1600" b="1" u="none" strike="noStrike" cap="none" dirty="0">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bl>
          </a:graphicData>
        </a:graphic>
      </p:graphicFrame>
      <p:sp>
        <p:nvSpPr>
          <p:cNvPr id="11" name="Google Shape;260;p27"/>
          <p:cNvSpPr txBox="1"/>
          <p:nvPr/>
        </p:nvSpPr>
        <p:spPr>
          <a:xfrm>
            <a:off x="1520456" y="3227051"/>
            <a:ext cx="7113181" cy="59003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dirty="0">
                <a:solidFill>
                  <a:schemeClr val="dk1"/>
                </a:solidFill>
                <a:ea typeface="Gill Sans"/>
                <a:cs typeface="Arial"/>
                <a:sym typeface="Gill Sans"/>
              </a:rPr>
              <a:t>En total </a:t>
            </a:r>
            <a:r>
              <a:rPr lang="es-DO" sz="1600" b="1" dirty="0">
                <a:solidFill>
                  <a:schemeClr val="dk1"/>
                </a:solidFill>
                <a:ea typeface="Gill Sans"/>
                <a:cs typeface="Arial Black"/>
                <a:sym typeface="Gill Sans"/>
              </a:rPr>
              <a:t>319,156</a:t>
            </a:r>
            <a:r>
              <a:rPr lang="es-DO" sz="1600" dirty="0">
                <a:solidFill>
                  <a:schemeClr val="dk1"/>
                </a:solidFill>
                <a:ea typeface="Gill Sans"/>
                <a:cs typeface="Arial"/>
                <a:sym typeface="Gill Sans"/>
              </a:rPr>
              <a:t> niños y niñas atendidos, lo que representa un </a:t>
            </a:r>
            <a:r>
              <a:rPr lang="es-DO" sz="1600" b="1" dirty="0">
                <a:solidFill>
                  <a:schemeClr val="dk1"/>
                </a:solidFill>
                <a:ea typeface="Gill Sans"/>
                <a:cs typeface="Arial Black"/>
                <a:sym typeface="Gill Sans"/>
              </a:rPr>
              <a:t>33.19%</a:t>
            </a:r>
            <a:r>
              <a:rPr lang="es-DO" sz="1600" b="1" dirty="0">
                <a:solidFill>
                  <a:schemeClr val="dk1"/>
                </a:solidFill>
                <a:ea typeface="Gill Sans"/>
                <a:cs typeface="Arial"/>
                <a:sym typeface="Gill Sans"/>
              </a:rPr>
              <a:t> </a:t>
            </a:r>
            <a:r>
              <a:rPr lang="es-DO" sz="1600" dirty="0">
                <a:solidFill>
                  <a:schemeClr val="dk1"/>
                </a:solidFill>
                <a:ea typeface="Gill Sans"/>
                <a:cs typeface="Arial"/>
                <a:sym typeface="Gill Sans"/>
              </a:rPr>
              <a:t>de cobertura de la población menor de cinco años.</a:t>
            </a:r>
            <a:endParaRPr sz="2400" dirty="0">
              <a:cs typeface="Arial"/>
            </a:endParaRPr>
          </a:p>
        </p:txBody>
      </p:sp>
      <p:pic>
        <p:nvPicPr>
          <p:cNvPr id="6" name="Picture 5"/>
          <p:cNvPicPr>
            <a:picLocks noChangeAspect="1"/>
          </p:cNvPicPr>
          <p:nvPr/>
        </p:nvPicPr>
        <p:blipFill>
          <a:blip r:embed="rId2"/>
          <a:stretch>
            <a:fillRect/>
          </a:stretch>
        </p:blipFill>
        <p:spPr>
          <a:xfrm>
            <a:off x="510363" y="3179509"/>
            <a:ext cx="848020" cy="848020"/>
          </a:xfrm>
          <a:prstGeom prst="rect">
            <a:avLst/>
          </a:prstGeom>
        </p:spPr>
      </p:pic>
      <p:pic>
        <p:nvPicPr>
          <p:cNvPr id="14" name="Picture 1" descr="TOP-02.jpg"/>
          <p:cNvPicPr>
            <a:picLocks noChangeAspect="1"/>
          </p:cNvPicPr>
          <p:nvPr/>
        </p:nvPicPr>
        <p:blipFill rotWithShape="1">
          <a:blip r:embed="rId3">
            <a:extLst>
              <a:ext uri="{28A0092B-C50C-407E-A947-70E740481C1C}">
                <a14:useLocalDpi xmlns:a14="http://schemas.microsoft.com/office/drawing/2010/main" val="0"/>
              </a:ext>
            </a:extLst>
          </a:blip>
          <a:srcRect b="78472"/>
          <a:stretch/>
        </p:blipFill>
        <p:spPr>
          <a:xfrm>
            <a:off x="0" y="-10633"/>
            <a:ext cx="9144000" cy="693511"/>
          </a:xfrm>
          <a:prstGeom prst="rect">
            <a:avLst/>
          </a:prstGeom>
        </p:spPr>
      </p:pic>
      <p:pic>
        <p:nvPicPr>
          <p:cNvPr id="19"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869177" y="147970"/>
            <a:ext cx="1062424" cy="482705"/>
          </a:xfrm>
          <a:prstGeom prst="rect">
            <a:avLst/>
          </a:prstGeom>
          <a:noFill/>
          <a:ln cap="flat">
            <a:noFill/>
          </a:ln>
        </p:spPr>
      </p:pic>
      <p:sp>
        <p:nvSpPr>
          <p:cNvPr id="20"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5" name="TextBox 12">
            <a:extLst>
              <a:ext uri="{FF2B5EF4-FFF2-40B4-BE49-F238E27FC236}">
                <a16:creationId xmlns:a16="http://schemas.microsoft.com/office/drawing/2014/main" id="{6B0237FA-8161-4714-962A-71E50AB7C405}"/>
              </a:ext>
            </a:extLst>
          </p:cNvPr>
          <p:cNvSpPr txBox="1"/>
          <p:nvPr/>
        </p:nvSpPr>
        <p:spPr>
          <a:xfrm>
            <a:off x="1211796" y="353835"/>
            <a:ext cx="6531724"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PRIMERA INFANCIA.ATENCIÓN NIÑOS Y NIÑASDE 0 A 4 AÑOS</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15</a:t>
            </a:fld>
            <a:endParaRPr lang="en-US" dirty="0"/>
          </a:p>
        </p:txBody>
      </p:sp>
      <p:sp>
        <p:nvSpPr>
          <p:cNvPr id="18" name="Google Shape;260;p27">
            <a:extLst>
              <a:ext uri="{FF2B5EF4-FFF2-40B4-BE49-F238E27FC236}">
                <a16:creationId xmlns:a16="http://schemas.microsoft.com/office/drawing/2014/main" id="{BC968340-9064-46CE-83B4-75F01D15AA2B}"/>
              </a:ext>
            </a:extLst>
          </p:cNvPr>
          <p:cNvSpPr txBox="1"/>
          <p:nvPr/>
        </p:nvSpPr>
        <p:spPr>
          <a:xfrm>
            <a:off x="1520456" y="3966416"/>
            <a:ext cx="7113181" cy="59003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dirty="0">
                <a:solidFill>
                  <a:schemeClr val="dk1"/>
                </a:solidFill>
                <a:ea typeface="Gill Sans"/>
                <a:cs typeface="Arial"/>
                <a:sym typeface="Gill Sans"/>
              </a:rPr>
              <a:t>Una gran avance en el número de niños y niñas atendidos, aunque todavía lejos de los </a:t>
            </a:r>
            <a:r>
              <a:rPr lang="es-DO" sz="1600" b="1" dirty="0">
                <a:solidFill>
                  <a:schemeClr val="dk1"/>
                </a:solidFill>
                <a:ea typeface="Gill Sans"/>
                <a:cs typeface="Arial"/>
                <a:sym typeface="Gill Sans"/>
              </a:rPr>
              <a:t>730,000 niños y niñas </a:t>
            </a:r>
            <a:r>
              <a:rPr lang="es-DO" sz="1600" dirty="0">
                <a:solidFill>
                  <a:schemeClr val="dk1"/>
                </a:solidFill>
                <a:ea typeface="Gill Sans"/>
                <a:cs typeface="Arial"/>
                <a:sym typeface="Gill Sans"/>
              </a:rPr>
              <a:t>de 0 a 4 años previstos en el Plan Estratégico 2017-2020</a:t>
            </a:r>
            <a:endParaRPr sz="2400" dirty="0">
              <a:cs typeface="Arial"/>
            </a:endParaRPr>
          </a:p>
        </p:txBody>
      </p:sp>
    </p:spTree>
    <p:extLst>
      <p:ext uri="{BB962C8B-B14F-4D97-AF65-F5344CB8AC3E}">
        <p14:creationId xmlns:p14="http://schemas.microsoft.com/office/powerpoint/2010/main" val="33494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850" y="216867"/>
            <a:ext cx="398041"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14" name="Google Shape;269;p28"/>
          <p:cNvSpPr/>
          <p:nvPr/>
        </p:nvSpPr>
        <p:spPr>
          <a:xfrm>
            <a:off x="5273979" y="959757"/>
            <a:ext cx="3455351" cy="3274268"/>
          </a:xfrm>
          <a:prstGeom prst="rect">
            <a:avLst/>
          </a:prstGeom>
          <a:noFill/>
          <a:ln>
            <a:noFill/>
          </a:ln>
        </p:spPr>
        <p:txBody>
          <a:bodyPr spcFirstLastPara="1" wrap="square" lIns="91425" tIns="45700" rIns="91425" bIns="45700" anchor="t" anchorCtr="0">
            <a:noAutofit/>
          </a:bodyPr>
          <a:lstStyle/>
          <a:p>
            <a:pPr marR="0" lvl="0" algn="just" rtl="0">
              <a:lnSpc>
                <a:spcPct val="90000"/>
              </a:lnSpc>
              <a:spcBef>
                <a:spcPts val="0"/>
              </a:spcBef>
              <a:spcAft>
                <a:spcPts val="0"/>
              </a:spcAft>
              <a:buClr>
                <a:schemeClr val="dk1"/>
              </a:buClr>
              <a:buSzPts val="1100"/>
            </a:pPr>
            <a:r>
              <a:rPr lang="es-DO" sz="1400" dirty="0">
                <a:solidFill>
                  <a:schemeClr val="dk1"/>
                </a:solidFill>
                <a:ea typeface="Gill Sans"/>
                <a:cs typeface="Arial"/>
                <a:sym typeface="Gill Sans"/>
              </a:rPr>
              <a:t>Aumento de la matrícula tanto en Preprimario como en Educación Inicial, sobre todo en sector público.</a:t>
            </a:r>
          </a:p>
          <a:p>
            <a:pPr marR="0" lvl="0" algn="just" rtl="0">
              <a:lnSpc>
                <a:spcPct val="90000"/>
              </a:lnSpc>
              <a:spcBef>
                <a:spcPts val="0"/>
              </a:spcBef>
              <a:spcAft>
                <a:spcPts val="0"/>
              </a:spcAft>
              <a:buClr>
                <a:schemeClr val="dk1"/>
              </a:buClr>
              <a:buSzPts val="1100"/>
            </a:pPr>
            <a:endParaRPr sz="1400" dirty="0">
              <a:cs typeface="Arial"/>
            </a:endParaRPr>
          </a:p>
          <a:p>
            <a:pPr marR="0" lvl="0" algn="just" rtl="0">
              <a:lnSpc>
                <a:spcPct val="90000"/>
              </a:lnSpc>
              <a:spcBef>
                <a:spcPts val="0"/>
              </a:spcBef>
              <a:spcAft>
                <a:spcPts val="0"/>
              </a:spcAft>
              <a:buClr>
                <a:schemeClr val="dk1"/>
              </a:buClr>
              <a:buSzPts val="1100"/>
            </a:pPr>
            <a:r>
              <a:rPr lang="es-DO" sz="1400" dirty="0">
                <a:solidFill>
                  <a:schemeClr val="dk1"/>
                </a:solidFill>
                <a:ea typeface="Gill Sans"/>
                <a:cs typeface="Arial"/>
                <a:sym typeface="Gill Sans"/>
              </a:rPr>
              <a:t>Tasa neta de cobertura educación nivel inicial (población 3 - 5 años) se situó en el 2017 en un 49.5 %, en línea con las previsiones del PEE 2017-2020.</a:t>
            </a:r>
          </a:p>
          <a:p>
            <a:pPr marR="0" lvl="0" algn="just" rtl="0">
              <a:lnSpc>
                <a:spcPct val="90000"/>
              </a:lnSpc>
              <a:spcBef>
                <a:spcPts val="0"/>
              </a:spcBef>
              <a:spcAft>
                <a:spcPts val="0"/>
              </a:spcAft>
              <a:buClr>
                <a:schemeClr val="dk1"/>
              </a:buClr>
              <a:buSzPts val="1100"/>
            </a:pPr>
            <a:endParaRPr sz="1400" dirty="0">
              <a:cs typeface="Arial"/>
            </a:endParaRPr>
          </a:p>
          <a:p>
            <a:pPr marR="0" lvl="0" algn="just" rtl="0">
              <a:lnSpc>
                <a:spcPct val="90000"/>
              </a:lnSpc>
              <a:spcBef>
                <a:spcPts val="0"/>
              </a:spcBef>
              <a:spcAft>
                <a:spcPts val="0"/>
              </a:spcAft>
              <a:buClr>
                <a:schemeClr val="dk1"/>
              </a:buClr>
              <a:buSzPts val="1100"/>
            </a:pPr>
            <a:r>
              <a:rPr lang="es-DO" sz="1400" dirty="0">
                <a:solidFill>
                  <a:schemeClr val="dk1"/>
                </a:solidFill>
                <a:ea typeface="Gill Sans"/>
                <a:cs typeface="Arial"/>
                <a:sym typeface="Gill Sans"/>
              </a:rPr>
              <a:t>Tasa neta de cobertura del grado Preprimario ascendió a 78%, casi dos puntos por encima de lo previsto en el PEE 2017-2020. </a:t>
            </a:r>
          </a:p>
          <a:p>
            <a:pPr marR="0" lvl="0" algn="just" rtl="0">
              <a:lnSpc>
                <a:spcPct val="90000"/>
              </a:lnSpc>
              <a:spcBef>
                <a:spcPts val="0"/>
              </a:spcBef>
              <a:spcAft>
                <a:spcPts val="0"/>
              </a:spcAft>
              <a:buClr>
                <a:schemeClr val="dk1"/>
              </a:buClr>
              <a:buSzPts val="1100"/>
            </a:pPr>
            <a:endParaRPr sz="1400" dirty="0">
              <a:solidFill>
                <a:schemeClr val="dk1"/>
              </a:solidFill>
              <a:ea typeface="Gill Sans"/>
              <a:cs typeface="Arial"/>
              <a:sym typeface="Gill Sans"/>
            </a:endParaRPr>
          </a:p>
          <a:p>
            <a:pPr marR="0" lvl="0" algn="just" rtl="0">
              <a:lnSpc>
                <a:spcPct val="90000"/>
              </a:lnSpc>
              <a:spcBef>
                <a:spcPts val="0"/>
              </a:spcBef>
              <a:spcAft>
                <a:spcPts val="0"/>
              </a:spcAft>
              <a:buClr>
                <a:schemeClr val="dk1"/>
              </a:buClr>
              <a:buSzPts val="1100"/>
            </a:pPr>
            <a:r>
              <a:rPr lang="es-DO" sz="1400" dirty="0">
                <a:solidFill>
                  <a:schemeClr val="dk1"/>
                </a:solidFill>
                <a:ea typeface="Gill Sans"/>
                <a:cs typeface="Arial"/>
                <a:sym typeface="Gill Sans"/>
              </a:rPr>
              <a:t>Tasa de asistencia escolar de la población de 5 años llegó a un 87.1% en el año escolar 2016-2017.</a:t>
            </a:r>
            <a:endParaRPr sz="1400" dirty="0">
              <a:solidFill>
                <a:schemeClr val="dk1"/>
              </a:solidFill>
              <a:ea typeface="Gill Sans"/>
              <a:cs typeface="Arial"/>
              <a:sym typeface="Gill Sans"/>
            </a:endParaRPr>
          </a:p>
        </p:txBody>
      </p:sp>
      <p:graphicFrame>
        <p:nvGraphicFramePr>
          <p:cNvPr id="15" name="Google Shape;270;p28"/>
          <p:cNvGraphicFramePr/>
          <p:nvPr>
            <p:extLst>
              <p:ext uri="{D42A27DB-BD31-4B8C-83A1-F6EECF244321}">
                <p14:modId xmlns:p14="http://schemas.microsoft.com/office/powerpoint/2010/main" val="2054718488"/>
              </p:ext>
            </p:extLst>
          </p:nvPr>
        </p:nvGraphicFramePr>
        <p:xfrm>
          <a:off x="105775" y="903052"/>
          <a:ext cx="4678876" cy="1663344"/>
        </p:xfrm>
        <a:graphic>
          <a:graphicData uri="http://schemas.openxmlformats.org/drawingml/2006/table">
            <a:tbl>
              <a:tblPr firstRow="1" firstCol="1" bandRow="1">
                <a:tableStyleId>{69012ECD-51FC-41F1-AA8D-1B2483CD663E}</a:tableStyleId>
              </a:tblPr>
              <a:tblGrid>
                <a:gridCol w="2100621">
                  <a:extLst>
                    <a:ext uri="{9D8B030D-6E8A-4147-A177-3AD203B41FA5}">
                      <a16:colId xmlns:a16="http://schemas.microsoft.com/office/drawing/2014/main" val="20000"/>
                    </a:ext>
                  </a:extLst>
                </a:gridCol>
                <a:gridCol w="749455">
                  <a:extLst>
                    <a:ext uri="{9D8B030D-6E8A-4147-A177-3AD203B41FA5}">
                      <a16:colId xmlns:a16="http://schemas.microsoft.com/office/drawing/2014/main" val="20001"/>
                    </a:ext>
                  </a:extLst>
                </a:gridCol>
                <a:gridCol w="950376">
                  <a:extLst>
                    <a:ext uri="{9D8B030D-6E8A-4147-A177-3AD203B41FA5}">
                      <a16:colId xmlns:a16="http://schemas.microsoft.com/office/drawing/2014/main" val="20002"/>
                    </a:ext>
                  </a:extLst>
                </a:gridCol>
                <a:gridCol w="878424">
                  <a:extLst>
                    <a:ext uri="{9D8B030D-6E8A-4147-A177-3AD203B41FA5}">
                      <a16:colId xmlns:a16="http://schemas.microsoft.com/office/drawing/2014/main" val="20003"/>
                    </a:ext>
                  </a:extLst>
                </a:gridCol>
              </a:tblGrid>
              <a:tr h="366649">
                <a:tc>
                  <a:txBody>
                    <a:bodyPr/>
                    <a:lstStyle/>
                    <a:p>
                      <a:pPr marL="0" marR="0" lvl="0" indent="0" algn="l" rtl="0">
                        <a:lnSpc>
                          <a:spcPct val="107000"/>
                        </a:lnSpc>
                        <a:spcBef>
                          <a:spcPts val="0"/>
                        </a:spcBef>
                        <a:spcAft>
                          <a:spcPts val="0"/>
                        </a:spcAft>
                        <a:buNone/>
                      </a:pPr>
                      <a:r>
                        <a:rPr lang="es-DO" sz="1400" u="none" strike="noStrike" cap="none" dirty="0"/>
                        <a:t>Educación Inicial 2do Ciclo</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2016/17</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2016 - 2012</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 variación</a:t>
                      </a:r>
                      <a:endParaRPr sz="1400" u="none" strike="noStrike" cap="none" dirty="0">
                        <a:solidFill>
                          <a:schemeClr val="lt1"/>
                        </a:solidFill>
                        <a:latin typeface="+mn-lt"/>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43375">
                <a:tc>
                  <a:txBody>
                    <a:bodyPr/>
                    <a:lstStyle/>
                    <a:p>
                      <a:pPr marL="36000" marR="0" lvl="0" indent="0" algn="l" rtl="0">
                        <a:lnSpc>
                          <a:spcPct val="107000"/>
                        </a:lnSpc>
                        <a:spcBef>
                          <a:spcPts val="0"/>
                        </a:spcBef>
                        <a:spcAft>
                          <a:spcPts val="0"/>
                        </a:spcAft>
                        <a:buNone/>
                      </a:pPr>
                      <a:r>
                        <a:rPr lang="es-DO" sz="1400" u="none" strike="noStrike" cap="none" dirty="0">
                          <a:sym typeface="Calibri"/>
                        </a:rPr>
                        <a:t>Público-Semioficial</a:t>
                      </a:r>
                      <a:endParaRPr sz="1400" b="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133,678</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23,803</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b="1" u="none" strike="noStrike" cap="none" dirty="0">
                          <a:solidFill>
                            <a:srgbClr val="FF0000"/>
                          </a:solidFill>
                          <a:sym typeface="Calibri"/>
                        </a:rPr>
                        <a:t>21.66%</a:t>
                      </a:r>
                      <a:endParaRPr sz="1400" b="1" dirty="0">
                        <a:solidFill>
                          <a:srgbClr val="FF0000"/>
                        </a:solidFill>
                        <a:latin typeface="+mn-lt"/>
                      </a:endParaRPr>
                    </a:p>
                  </a:txBody>
                  <a:tcPr marL="9525" marR="9525" marT="9525" marB="0" anchor="ctr"/>
                </a:tc>
                <a:extLst>
                  <a:ext uri="{0D108BD9-81ED-4DB2-BD59-A6C34878D82A}">
                    <a16:rowId xmlns:a16="http://schemas.microsoft.com/office/drawing/2014/main" val="10001"/>
                  </a:ext>
                </a:extLst>
              </a:tr>
              <a:tr h="243375">
                <a:tc>
                  <a:txBody>
                    <a:bodyPr/>
                    <a:lstStyle/>
                    <a:p>
                      <a:pPr marL="36000" marR="0" lvl="0" indent="0" algn="l" rtl="0">
                        <a:lnSpc>
                          <a:spcPct val="107000"/>
                        </a:lnSpc>
                        <a:spcBef>
                          <a:spcPts val="0"/>
                        </a:spcBef>
                        <a:spcAft>
                          <a:spcPts val="0"/>
                        </a:spcAft>
                        <a:buNone/>
                      </a:pPr>
                      <a:r>
                        <a:rPr lang="es-DO" sz="1400" u="none" strike="noStrike" cap="none">
                          <a:sym typeface="Calibri"/>
                        </a:rPr>
                        <a:t>Privado</a:t>
                      </a:r>
                      <a:endParaRPr sz="1400" b="0" u="none" strike="noStrike" cap="none">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163,856</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6,452</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a:sym typeface="Calibri"/>
                        </a:rPr>
                        <a:t>4.10%</a:t>
                      </a:r>
                      <a:endParaRPr sz="1400">
                        <a:latin typeface="+mn-lt"/>
                      </a:endParaRPr>
                    </a:p>
                  </a:txBody>
                  <a:tcPr marL="9525" marR="9525" marT="9525" marB="0" anchor="ctr"/>
                </a:tc>
                <a:extLst>
                  <a:ext uri="{0D108BD9-81ED-4DB2-BD59-A6C34878D82A}">
                    <a16:rowId xmlns:a16="http://schemas.microsoft.com/office/drawing/2014/main" val="10002"/>
                  </a:ext>
                </a:extLst>
              </a:tr>
              <a:tr h="243375">
                <a:tc>
                  <a:txBody>
                    <a:bodyPr/>
                    <a:lstStyle/>
                    <a:p>
                      <a:pPr marL="36000" marR="0" lvl="0" indent="0" algn="l" rtl="0">
                        <a:spcBef>
                          <a:spcPts val="0"/>
                        </a:spcBef>
                        <a:spcAft>
                          <a:spcPts val="0"/>
                        </a:spcAft>
                        <a:buNone/>
                      </a:pPr>
                      <a:r>
                        <a:rPr lang="es-DO" sz="1400" u="none" strike="noStrike" cap="none" dirty="0">
                          <a:sym typeface="Calibri"/>
                        </a:rPr>
                        <a:t> % Público-Semioficial</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44.9%</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 </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a:sym typeface="Calibri"/>
                        </a:rPr>
                        <a:t>3.82%</a:t>
                      </a:r>
                      <a:endParaRPr sz="1400">
                        <a:latin typeface="+mn-lt"/>
                      </a:endParaRPr>
                    </a:p>
                  </a:txBody>
                  <a:tcPr marL="9525" marR="9525" marT="9525" marB="0" anchor="ctr"/>
                </a:tc>
                <a:extLst>
                  <a:ext uri="{0D108BD9-81ED-4DB2-BD59-A6C34878D82A}">
                    <a16:rowId xmlns:a16="http://schemas.microsoft.com/office/drawing/2014/main" val="10003"/>
                  </a:ext>
                </a:extLst>
              </a:tr>
              <a:tr h="243375">
                <a:tc>
                  <a:txBody>
                    <a:bodyPr/>
                    <a:lstStyle/>
                    <a:p>
                      <a:pPr marL="36000" marR="0" lvl="0" indent="0" algn="l" rtl="0">
                        <a:lnSpc>
                          <a:spcPct val="107000"/>
                        </a:lnSpc>
                        <a:spcBef>
                          <a:spcPts val="0"/>
                        </a:spcBef>
                        <a:spcAft>
                          <a:spcPts val="0"/>
                        </a:spcAft>
                        <a:buNone/>
                      </a:pPr>
                      <a:r>
                        <a:rPr lang="es-DO" sz="1400" u="none" strike="noStrike" cap="none" dirty="0"/>
                        <a:t>Todos los Sectores</a:t>
                      </a:r>
                      <a:endParaRPr sz="140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297,534</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30,255</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b="1" u="none" strike="noStrike" cap="none" dirty="0">
                          <a:highlight>
                            <a:srgbClr val="FFFF00"/>
                          </a:highlight>
                          <a:sym typeface="Calibri"/>
                        </a:rPr>
                        <a:t>11.32%</a:t>
                      </a:r>
                      <a:endParaRPr sz="1400" b="1" dirty="0">
                        <a:highlight>
                          <a:srgbClr val="FFFF00"/>
                        </a:highlight>
                        <a:latin typeface="+mn-lt"/>
                      </a:endParaRPr>
                    </a:p>
                  </a:txBody>
                  <a:tcPr marL="9525" marR="9525" marT="9525" marB="0" anchor="ctr"/>
                </a:tc>
                <a:extLst>
                  <a:ext uri="{0D108BD9-81ED-4DB2-BD59-A6C34878D82A}">
                    <a16:rowId xmlns:a16="http://schemas.microsoft.com/office/drawing/2014/main" val="10004"/>
                  </a:ext>
                </a:extLst>
              </a:tr>
              <a:tr h="243375">
                <a:tc>
                  <a:txBody>
                    <a:bodyPr/>
                    <a:lstStyle/>
                    <a:p>
                      <a:pPr marL="36000" marR="0" lvl="0" indent="0" algn="l" rtl="0">
                        <a:lnSpc>
                          <a:spcPct val="107000"/>
                        </a:lnSpc>
                        <a:spcBef>
                          <a:spcPts val="0"/>
                        </a:spcBef>
                        <a:spcAft>
                          <a:spcPts val="0"/>
                        </a:spcAft>
                        <a:buNone/>
                      </a:pPr>
                      <a:r>
                        <a:rPr lang="es-DO" sz="1400" u="none" strike="noStrike" cap="none">
                          <a:sym typeface="Calibri"/>
                        </a:rPr>
                        <a:t>Población 3-5 años</a:t>
                      </a:r>
                      <a:endParaRPr sz="1400" b="0" u="none" strike="noStrike" cap="none">
                        <a:solidFill>
                          <a:schemeClr val="dk1"/>
                        </a:solidFill>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583,342</a:t>
                      </a:r>
                      <a:endParaRPr sz="1400" dirty="0">
                        <a:latin typeface="+mn-lt"/>
                      </a:endParaRPr>
                    </a:p>
                  </a:txBody>
                  <a:tcPr marL="9525" marR="9525" marT="9525" marB="0" anchor="b"/>
                </a:tc>
                <a:tc>
                  <a:txBody>
                    <a:bodyPr/>
                    <a:lstStyle/>
                    <a:p>
                      <a:pPr marL="0" marR="0" lvl="0" indent="0" algn="r" rtl="0">
                        <a:spcBef>
                          <a:spcPts val="0"/>
                        </a:spcBef>
                        <a:spcAft>
                          <a:spcPts val="0"/>
                        </a:spcAft>
                        <a:buNone/>
                      </a:pPr>
                      <a:r>
                        <a:rPr lang="es-DO" sz="1400" u="none" strike="noStrike" cap="none" dirty="0">
                          <a:sym typeface="Calibri"/>
                        </a:rPr>
                        <a:t>-755</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dirty="0">
                          <a:sym typeface="Calibri"/>
                        </a:rPr>
                        <a:t>-0.13%</a:t>
                      </a:r>
                      <a:endParaRPr sz="1400" dirty="0">
                        <a:latin typeface="+mn-lt"/>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16" name="Google Shape;271;p28"/>
          <p:cNvGraphicFramePr/>
          <p:nvPr>
            <p:extLst>
              <p:ext uri="{D42A27DB-BD31-4B8C-83A1-F6EECF244321}">
                <p14:modId xmlns:p14="http://schemas.microsoft.com/office/powerpoint/2010/main" val="898787413"/>
              </p:ext>
            </p:extLst>
          </p:nvPr>
        </p:nvGraphicFramePr>
        <p:xfrm>
          <a:off x="105775" y="2748981"/>
          <a:ext cx="4678876" cy="1437025"/>
        </p:xfrm>
        <a:graphic>
          <a:graphicData uri="http://schemas.openxmlformats.org/drawingml/2006/table">
            <a:tbl>
              <a:tblPr firstRow="1" firstCol="1" bandRow="1">
                <a:tableStyleId>{69012ECD-51FC-41F1-AA8D-1B2483CD663E}</a:tableStyleId>
              </a:tblPr>
              <a:tblGrid>
                <a:gridCol w="1888591">
                  <a:extLst>
                    <a:ext uri="{9D8B030D-6E8A-4147-A177-3AD203B41FA5}">
                      <a16:colId xmlns:a16="http://schemas.microsoft.com/office/drawing/2014/main" val="20000"/>
                    </a:ext>
                  </a:extLst>
                </a:gridCol>
                <a:gridCol w="721437">
                  <a:extLst>
                    <a:ext uri="{9D8B030D-6E8A-4147-A177-3AD203B41FA5}">
                      <a16:colId xmlns:a16="http://schemas.microsoft.com/office/drawing/2014/main" val="20001"/>
                    </a:ext>
                  </a:extLst>
                </a:gridCol>
                <a:gridCol w="1127286">
                  <a:extLst>
                    <a:ext uri="{9D8B030D-6E8A-4147-A177-3AD203B41FA5}">
                      <a16:colId xmlns:a16="http://schemas.microsoft.com/office/drawing/2014/main" val="20002"/>
                    </a:ext>
                  </a:extLst>
                </a:gridCol>
                <a:gridCol w="941562">
                  <a:extLst>
                    <a:ext uri="{9D8B030D-6E8A-4147-A177-3AD203B41FA5}">
                      <a16:colId xmlns:a16="http://schemas.microsoft.com/office/drawing/2014/main" val="20003"/>
                    </a:ext>
                  </a:extLst>
                </a:gridCol>
              </a:tblGrid>
              <a:tr h="256025">
                <a:tc>
                  <a:txBody>
                    <a:bodyPr/>
                    <a:lstStyle/>
                    <a:p>
                      <a:pPr marL="0" marR="0" lvl="0" indent="0" algn="l" rtl="0">
                        <a:lnSpc>
                          <a:spcPct val="107000"/>
                        </a:lnSpc>
                        <a:spcBef>
                          <a:spcPts val="0"/>
                        </a:spcBef>
                        <a:spcAft>
                          <a:spcPts val="0"/>
                        </a:spcAft>
                        <a:buNone/>
                      </a:pPr>
                      <a:r>
                        <a:rPr lang="es-DO" sz="1400" u="none" strike="noStrike" cap="none" dirty="0" err="1"/>
                        <a:t>Preprimario</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r" rtl="0">
                        <a:lnSpc>
                          <a:spcPct val="107000"/>
                        </a:lnSpc>
                        <a:spcBef>
                          <a:spcPts val="0"/>
                        </a:spcBef>
                        <a:spcAft>
                          <a:spcPts val="0"/>
                        </a:spcAft>
                        <a:buNone/>
                      </a:pPr>
                      <a:r>
                        <a:rPr lang="es-DO" sz="1400" u="none" strike="noStrike" cap="none"/>
                        <a:t>2016/17</a:t>
                      </a:r>
                      <a:endParaRPr sz="1400" u="none" strike="noStrike" cap="none">
                        <a:solidFill>
                          <a:schemeClr val="lt1"/>
                        </a:solidFill>
                        <a:latin typeface="+mn-lt"/>
                        <a:ea typeface="Calibri"/>
                        <a:cs typeface="Calibri"/>
                        <a:sym typeface="Calibri"/>
                      </a:endParaRPr>
                    </a:p>
                  </a:txBody>
                  <a:tcPr marL="44450" marR="44450" marT="0" marB="0" anchor="ctr"/>
                </a:tc>
                <a:tc>
                  <a:txBody>
                    <a:bodyPr/>
                    <a:lstStyle/>
                    <a:p>
                      <a:pPr marL="0" marR="0" lvl="0" indent="0" algn="r" rtl="0">
                        <a:lnSpc>
                          <a:spcPct val="107000"/>
                        </a:lnSpc>
                        <a:spcBef>
                          <a:spcPts val="0"/>
                        </a:spcBef>
                        <a:spcAft>
                          <a:spcPts val="0"/>
                        </a:spcAft>
                        <a:buNone/>
                      </a:pPr>
                      <a:r>
                        <a:rPr lang="es-DO" sz="1400" u="none" strike="noStrike" cap="none"/>
                        <a:t>2016 - 2012</a:t>
                      </a:r>
                      <a:endParaRPr sz="1400" u="none" strike="noStrike" cap="none">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a:t>% variación</a:t>
                      </a:r>
                      <a:endParaRPr sz="1400" u="none" strike="noStrike" cap="none">
                        <a:solidFill>
                          <a:schemeClr val="lt1"/>
                        </a:solidFill>
                        <a:latin typeface="+mn-lt"/>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Público-Semioficial</a:t>
                      </a:r>
                      <a:endParaRPr sz="1400" b="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a:sym typeface="Calibri"/>
                        </a:rPr>
                        <a:t>111,540</a:t>
                      </a:r>
                      <a:endParaRPr sz="140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a:sym typeface="Calibri"/>
                        </a:rPr>
                        <a:t>18,828</a:t>
                      </a:r>
                      <a:endParaRPr sz="1400">
                        <a:latin typeface="+mn-lt"/>
                      </a:endParaRPr>
                    </a:p>
                  </a:txBody>
                  <a:tcPr marL="9525" marR="9525" marT="9525" marB="0" anchor="ctr"/>
                </a:tc>
                <a:tc>
                  <a:txBody>
                    <a:bodyPr/>
                    <a:lstStyle/>
                    <a:p>
                      <a:pPr marL="0" marR="0" lvl="0" indent="0" algn="ctr" rtl="0">
                        <a:spcBef>
                          <a:spcPts val="0"/>
                        </a:spcBef>
                        <a:spcAft>
                          <a:spcPts val="0"/>
                        </a:spcAft>
                        <a:buNone/>
                      </a:pPr>
                      <a:r>
                        <a:rPr lang="es-DO" sz="1400" b="1" u="none" strike="noStrike" cap="none" dirty="0">
                          <a:solidFill>
                            <a:srgbClr val="FF0000"/>
                          </a:solidFill>
                          <a:sym typeface="Calibri"/>
                        </a:rPr>
                        <a:t>20.31%</a:t>
                      </a:r>
                      <a:endParaRPr sz="1400" b="1" dirty="0">
                        <a:solidFill>
                          <a:srgbClr val="FF0000"/>
                        </a:solidFill>
                        <a:latin typeface="+mn-lt"/>
                      </a:endParaRPr>
                    </a:p>
                  </a:txBody>
                  <a:tcPr marL="9525" marR="9525" marT="9525" marB="0" anchor="ctr"/>
                </a:tc>
                <a:extLst>
                  <a:ext uri="{0D108BD9-81ED-4DB2-BD59-A6C34878D82A}">
                    <a16:rowId xmlns:a16="http://schemas.microsoft.com/office/drawing/2014/main" val="10001"/>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Privado</a:t>
                      </a:r>
                      <a:endParaRPr sz="1400" b="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a:sym typeface="Calibri"/>
                        </a:rPr>
                        <a:t>57,560</a:t>
                      </a:r>
                      <a:endParaRPr sz="140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2,235</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a:sym typeface="Calibri"/>
                        </a:rPr>
                        <a:t>4.04%</a:t>
                      </a:r>
                      <a:endParaRPr sz="1400">
                        <a:latin typeface="+mn-lt"/>
                      </a:endParaRPr>
                    </a:p>
                  </a:txBody>
                  <a:tcPr marL="9525" marR="9525" marT="9525" marB="0" anchor="ctr"/>
                </a:tc>
                <a:extLst>
                  <a:ext uri="{0D108BD9-81ED-4DB2-BD59-A6C34878D82A}">
                    <a16:rowId xmlns:a16="http://schemas.microsoft.com/office/drawing/2014/main" val="10002"/>
                  </a:ext>
                </a:extLst>
              </a:tr>
              <a:tr h="236200">
                <a:tc>
                  <a:txBody>
                    <a:bodyPr/>
                    <a:lstStyle/>
                    <a:p>
                      <a:pPr marL="36000" marR="0" lvl="0" indent="0" algn="l" rtl="0">
                        <a:spcBef>
                          <a:spcPts val="0"/>
                        </a:spcBef>
                        <a:spcAft>
                          <a:spcPts val="0"/>
                        </a:spcAft>
                        <a:buNone/>
                      </a:pPr>
                      <a:r>
                        <a:rPr lang="es-DO" sz="1400" u="none" strike="noStrike" cap="none" dirty="0">
                          <a:sym typeface="Calibri"/>
                        </a:rPr>
                        <a:t> % Público-Semioficial</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a:sym typeface="Calibri"/>
                        </a:rPr>
                        <a:t>66.0%</a:t>
                      </a:r>
                      <a:endParaRPr sz="140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a:sym typeface="Calibri"/>
                        </a:rPr>
                        <a:t> </a:t>
                      </a:r>
                      <a:endParaRPr sz="140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a:sym typeface="Calibri"/>
                        </a:rPr>
                        <a:t>3.33%</a:t>
                      </a:r>
                      <a:endParaRPr sz="1400">
                        <a:latin typeface="+mn-lt"/>
                      </a:endParaRPr>
                    </a:p>
                  </a:txBody>
                  <a:tcPr marL="9525" marR="9525" marT="9525" marB="0" anchor="ctr"/>
                </a:tc>
                <a:extLst>
                  <a:ext uri="{0D108BD9-81ED-4DB2-BD59-A6C34878D82A}">
                    <a16:rowId xmlns:a16="http://schemas.microsoft.com/office/drawing/2014/main" val="10003"/>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Todos los Sectores</a:t>
                      </a:r>
                      <a:endParaRPr sz="140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169,100</a:t>
                      </a:r>
                      <a:endParaRPr sz="1400" dirty="0">
                        <a:latin typeface="+mn-lt"/>
                      </a:endParaRPr>
                    </a:p>
                  </a:txBody>
                  <a:tcPr marL="9525" marR="9525" marT="9525" marB="0" anchor="ctr"/>
                </a:tc>
                <a:tc>
                  <a:txBody>
                    <a:bodyPr/>
                    <a:lstStyle/>
                    <a:p>
                      <a:pPr marL="0" marR="0" lvl="0" indent="0" algn="r" rtl="0">
                        <a:spcBef>
                          <a:spcPts val="0"/>
                        </a:spcBef>
                        <a:spcAft>
                          <a:spcPts val="0"/>
                        </a:spcAft>
                        <a:buNone/>
                      </a:pPr>
                      <a:r>
                        <a:rPr lang="es-DO" sz="1400" u="none" strike="noStrike" cap="none" dirty="0">
                          <a:sym typeface="Calibri"/>
                        </a:rPr>
                        <a:t>21,063</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b="1" u="none" strike="noStrike" cap="none" dirty="0">
                          <a:highlight>
                            <a:srgbClr val="FFFF00"/>
                          </a:highlight>
                          <a:sym typeface="Calibri"/>
                        </a:rPr>
                        <a:t>14.23%</a:t>
                      </a:r>
                      <a:endParaRPr sz="1400" b="1" dirty="0">
                        <a:highlight>
                          <a:srgbClr val="FFFF00"/>
                        </a:highlight>
                        <a:latin typeface="+mn-lt"/>
                      </a:endParaRPr>
                    </a:p>
                  </a:txBody>
                  <a:tcPr marL="9525" marR="9525" marT="9525" marB="0" anchor="ctr"/>
                </a:tc>
                <a:extLst>
                  <a:ext uri="{0D108BD9-81ED-4DB2-BD59-A6C34878D82A}">
                    <a16:rowId xmlns:a16="http://schemas.microsoft.com/office/drawing/2014/main" val="10004"/>
                  </a:ext>
                </a:extLst>
              </a:tr>
              <a:tr h="236200">
                <a:tc>
                  <a:txBody>
                    <a:bodyPr/>
                    <a:lstStyle/>
                    <a:p>
                      <a:pPr marL="36000" marR="0" lvl="0" indent="0" algn="l" rtl="0">
                        <a:lnSpc>
                          <a:spcPct val="107000"/>
                        </a:lnSpc>
                        <a:spcBef>
                          <a:spcPts val="0"/>
                        </a:spcBef>
                        <a:spcAft>
                          <a:spcPts val="0"/>
                        </a:spcAft>
                        <a:buNone/>
                      </a:pPr>
                      <a:r>
                        <a:rPr lang="es-DO" sz="1400" u="none" strike="noStrike" cap="none">
                          <a:sym typeface="Calibri"/>
                        </a:rPr>
                        <a:t>Población 5 años</a:t>
                      </a:r>
                      <a:endParaRPr sz="1400" b="0" u="none" strike="noStrike" cap="none">
                        <a:solidFill>
                          <a:schemeClr val="dk1"/>
                        </a:solidFill>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sym typeface="Calibri"/>
                        </a:rPr>
                        <a:t>194,630</a:t>
                      </a:r>
                      <a:endParaRPr sz="1400" dirty="0">
                        <a:latin typeface="+mn-lt"/>
                      </a:endParaRPr>
                    </a:p>
                  </a:txBody>
                  <a:tcPr marL="9525" marR="9525" marT="9525" marB="0" anchor="b"/>
                </a:tc>
                <a:tc>
                  <a:txBody>
                    <a:bodyPr/>
                    <a:lstStyle/>
                    <a:p>
                      <a:pPr marL="0" marR="0" lvl="0" indent="0" algn="r" rtl="0">
                        <a:spcBef>
                          <a:spcPts val="0"/>
                        </a:spcBef>
                        <a:spcAft>
                          <a:spcPts val="0"/>
                        </a:spcAft>
                        <a:buNone/>
                      </a:pPr>
                      <a:r>
                        <a:rPr lang="es-DO" sz="1400" u="none" strike="noStrike" cap="none" dirty="0">
                          <a:sym typeface="Calibri"/>
                        </a:rPr>
                        <a:t>-1,505</a:t>
                      </a:r>
                      <a:endParaRPr sz="1400" dirty="0">
                        <a:latin typeface="+mn-lt"/>
                      </a:endParaRPr>
                    </a:p>
                  </a:txBody>
                  <a:tcPr marL="9525" marR="9525" marT="9525" marB="0" anchor="ctr"/>
                </a:tc>
                <a:tc>
                  <a:txBody>
                    <a:bodyPr/>
                    <a:lstStyle/>
                    <a:p>
                      <a:pPr marL="0" marR="0" lvl="0" indent="0" algn="ctr" rtl="0">
                        <a:spcBef>
                          <a:spcPts val="0"/>
                        </a:spcBef>
                        <a:spcAft>
                          <a:spcPts val="0"/>
                        </a:spcAft>
                        <a:buNone/>
                      </a:pPr>
                      <a:r>
                        <a:rPr lang="es-DO" sz="1400" u="none" strike="noStrike" cap="none" dirty="0">
                          <a:sym typeface="Calibri"/>
                        </a:rPr>
                        <a:t>-0.77%</a:t>
                      </a:r>
                      <a:endParaRPr sz="1400" dirty="0">
                        <a:latin typeface="+mn-lt"/>
                      </a:endParaRPr>
                    </a:p>
                  </a:txBody>
                  <a:tcPr marL="9525" marR="9525" marT="9525" marB="0"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a:stretch>
            <a:fillRect/>
          </a:stretch>
        </p:blipFill>
        <p:spPr>
          <a:xfrm>
            <a:off x="4935828" y="1007116"/>
            <a:ext cx="340743" cy="320883"/>
          </a:xfrm>
          <a:prstGeom prst="rect">
            <a:avLst/>
          </a:prstGeom>
        </p:spPr>
      </p:pic>
      <p:pic>
        <p:nvPicPr>
          <p:cNvPr id="17" name="Picture 16"/>
          <p:cNvPicPr>
            <a:picLocks noChangeAspect="1"/>
          </p:cNvPicPr>
          <p:nvPr/>
        </p:nvPicPr>
        <p:blipFill>
          <a:blip r:embed="rId2"/>
          <a:stretch>
            <a:fillRect/>
          </a:stretch>
        </p:blipFill>
        <p:spPr>
          <a:xfrm>
            <a:off x="4970297" y="2772433"/>
            <a:ext cx="340743" cy="320883"/>
          </a:xfrm>
          <a:prstGeom prst="rect">
            <a:avLst/>
          </a:prstGeom>
        </p:spPr>
      </p:pic>
      <p:pic>
        <p:nvPicPr>
          <p:cNvPr id="25" name="Picture 1" descr="TOP-02.jpg"/>
          <p:cNvPicPr>
            <a:picLocks noChangeAspect="1"/>
          </p:cNvPicPr>
          <p:nvPr/>
        </p:nvPicPr>
        <p:blipFill rotWithShape="1">
          <a:blip r:embed="rId3">
            <a:extLst>
              <a:ext uri="{28A0092B-C50C-407E-A947-70E740481C1C}">
                <a14:useLocalDpi xmlns:a14="http://schemas.microsoft.com/office/drawing/2010/main" val="0"/>
              </a:ext>
            </a:extLst>
          </a:blip>
          <a:srcRect b="78472"/>
          <a:stretch/>
        </p:blipFill>
        <p:spPr>
          <a:xfrm>
            <a:off x="0" y="1"/>
            <a:ext cx="9144000" cy="688473"/>
          </a:xfrm>
          <a:prstGeom prst="rect">
            <a:avLst/>
          </a:prstGeom>
        </p:spPr>
      </p:pic>
      <p:pic>
        <p:nvPicPr>
          <p:cNvPr id="26"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913083" y="159636"/>
            <a:ext cx="1062424" cy="482705"/>
          </a:xfrm>
          <a:prstGeom prst="rect">
            <a:avLst/>
          </a:prstGeom>
          <a:noFill/>
          <a:ln cap="flat">
            <a:noFill/>
          </a:ln>
        </p:spPr>
      </p:pic>
      <p:sp>
        <p:nvSpPr>
          <p:cNvPr id="2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8" name="TextBox 12">
            <a:extLst>
              <a:ext uri="{FF2B5EF4-FFF2-40B4-BE49-F238E27FC236}">
                <a16:creationId xmlns:a16="http://schemas.microsoft.com/office/drawing/2014/main" id="{6B0237FA-8161-4714-962A-71E50AB7C405}"/>
              </a:ext>
            </a:extLst>
          </p:cNvPr>
          <p:cNvSpPr txBox="1"/>
          <p:nvPr/>
        </p:nvSpPr>
        <p:spPr>
          <a:xfrm>
            <a:off x="1211796" y="353835"/>
            <a:ext cx="2955746"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EDUCACIÓN INICIAL</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16</a:t>
            </a:fld>
            <a:endParaRPr lang="en-US"/>
          </a:p>
        </p:txBody>
      </p:sp>
    </p:spTree>
    <p:extLst>
      <p:ext uri="{BB962C8B-B14F-4D97-AF65-F5344CB8AC3E}">
        <p14:creationId xmlns:p14="http://schemas.microsoft.com/office/powerpoint/2010/main" val="126199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0" y="1"/>
            <a:ext cx="9144000" cy="676350"/>
          </a:xfrm>
          <a:prstGeom prst="rect">
            <a:avLst/>
          </a:prstGeom>
        </p:spPr>
      </p:pic>
      <p:sp>
        <p:nvSpPr>
          <p:cNvPr id="13" name="Google Shape;284;p29"/>
          <p:cNvSpPr txBox="1"/>
          <p:nvPr/>
        </p:nvSpPr>
        <p:spPr>
          <a:xfrm>
            <a:off x="903183" y="792084"/>
            <a:ext cx="7624901" cy="577139"/>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rgbClr val="000000"/>
              </a:buClr>
              <a:buSzPts val="1200"/>
            </a:pPr>
            <a:r>
              <a:rPr lang="es-DO" sz="1600" dirty="0">
                <a:ea typeface="Gill Sans"/>
                <a:cs typeface="Arial"/>
                <a:sym typeface="Gill Sans"/>
              </a:rPr>
              <a:t>Protocolo para la apertura de secciones del grado kínder en centros públicos de Educación Inicial y Primaria.</a:t>
            </a:r>
            <a:endParaRPr sz="1600" dirty="0">
              <a:cs typeface="Arial"/>
            </a:endParaRPr>
          </a:p>
        </p:txBody>
      </p:sp>
      <p:sp>
        <p:nvSpPr>
          <p:cNvPr id="15" name="Google Shape;286;p29"/>
          <p:cNvSpPr txBox="1"/>
          <p:nvPr/>
        </p:nvSpPr>
        <p:spPr>
          <a:xfrm>
            <a:off x="933045" y="1417813"/>
            <a:ext cx="7565176" cy="433555"/>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chemeClr val="dk1"/>
              </a:buClr>
              <a:buSzPts val="1200"/>
            </a:pPr>
            <a:r>
              <a:rPr lang="es-DO" sz="1600" dirty="0">
                <a:ea typeface="Gill Sans"/>
                <a:cs typeface="Arial"/>
                <a:sym typeface="Gill Sans"/>
              </a:rPr>
              <a:t>Plan de Acompañamiento a la Práctica Pedagógica</a:t>
            </a:r>
            <a:endParaRPr sz="1600" dirty="0">
              <a:cs typeface="Arial"/>
            </a:endParaRPr>
          </a:p>
        </p:txBody>
      </p:sp>
      <p:sp>
        <p:nvSpPr>
          <p:cNvPr id="17" name="Google Shape;288;p29"/>
          <p:cNvSpPr txBox="1"/>
          <p:nvPr/>
        </p:nvSpPr>
        <p:spPr>
          <a:xfrm>
            <a:off x="933045" y="2941280"/>
            <a:ext cx="8123189" cy="421110"/>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chemeClr val="dk1"/>
              </a:buClr>
              <a:buSzPts val="1200"/>
            </a:pPr>
            <a:r>
              <a:rPr lang="es-DO" sz="1600" dirty="0">
                <a:ea typeface="Gill Sans"/>
                <a:cs typeface="Arial"/>
                <a:sym typeface="Gill Sans"/>
              </a:rPr>
              <a:t>Proyecto de Fortalecimiento de Centros Modelo de Educación Inicial.</a:t>
            </a:r>
            <a:endParaRPr sz="1600" dirty="0">
              <a:ea typeface="Gill Sans"/>
              <a:cs typeface="Arial"/>
              <a:sym typeface="Gill Sans"/>
            </a:endParaRPr>
          </a:p>
          <a:p>
            <a:pPr marL="457200" lvl="0" indent="-304800" algn="just" rtl="0">
              <a:spcBef>
                <a:spcPts val="0"/>
              </a:spcBef>
              <a:spcAft>
                <a:spcPts val="0"/>
              </a:spcAft>
              <a:buClr>
                <a:schemeClr val="dk1"/>
              </a:buClr>
              <a:buSzPts val="1200"/>
              <a:buChar char="•"/>
            </a:pPr>
            <a:endParaRPr sz="1600" dirty="0">
              <a:ea typeface="Gill Sans"/>
              <a:cs typeface="Arial"/>
              <a:sym typeface="Gill Sans"/>
            </a:endParaRPr>
          </a:p>
        </p:txBody>
      </p:sp>
      <p:pic>
        <p:nvPicPr>
          <p:cNvPr id="5" name="Picture 4"/>
          <p:cNvPicPr>
            <a:picLocks noChangeAspect="1"/>
          </p:cNvPicPr>
          <p:nvPr/>
        </p:nvPicPr>
        <p:blipFill>
          <a:blip r:embed="rId3"/>
          <a:stretch>
            <a:fillRect/>
          </a:stretch>
        </p:blipFill>
        <p:spPr>
          <a:xfrm>
            <a:off x="458144" y="908428"/>
            <a:ext cx="387976" cy="387976"/>
          </a:xfrm>
          <a:prstGeom prst="rect">
            <a:avLst/>
          </a:prstGeom>
        </p:spPr>
      </p:pic>
      <p:pic>
        <p:nvPicPr>
          <p:cNvPr id="22" name="Picture 21"/>
          <p:cNvPicPr>
            <a:picLocks noChangeAspect="1"/>
          </p:cNvPicPr>
          <p:nvPr/>
        </p:nvPicPr>
        <p:blipFill>
          <a:blip r:embed="rId4"/>
          <a:stretch>
            <a:fillRect/>
          </a:stretch>
        </p:blipFill>
        <p:spPr>
          <a:xfrm>
            <a:off x="436877" y="1460702"/>
            <a:ext cx="419233" cy="328542"/>
          </a:xfrm>
          <a:prstGeom prst="rect">
            <a:avLst/>
          </a:prstGeom>
        </p:spPr>
      </p:pic>
      <p:sp>
        <p:nvSpPr>
          <p:cNvPr id="32" name="TextBox 12">
            <a:extLst>
              <a:ext uri="{FF2B5EF4-FFF2-40B4-BE49-F238E27FC236}">
                <a16:creationId xmlns:a16="http://schemas.microsoft.com/office/drawing/2014/main" id="{A358436B-CEC5-4420-948D-1A2B8F79D3A8}"/>
              </a:ext>
            </a:extLst>
          </p:cNvPr>
          <p:cNvSpPr txBox="1"/>
          <p:nvPr/>
        </p:nvSpPr>
        <p:spPr>
          <a:xfrm>
            <a:off x="1233651" y="371620"/>
            <a:ext cx="2828018"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CALIDAD EDUCACIÓN INICIAL</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Google Shape;285;p29"/>
          <p:cNvSpPr txBox="1"/>
          <p:nvPr/>
        </p:nvSpPr>
        <p:spPr>
          <a:xfrm>
            <a:off x="911912" y="1864012"/>
            <a:ext cx="7565176" cy="514615"/>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chemeClr val="dk1"/>
              </a:buClr>
              <a:buSzPts val="1200"/>
            </a:pPr>
            <a:r>
              <a:rPr lang="es-DO" sz="1600" dirty="0">
                <a:ea typeface="Gill Sans"/>
                <a:cs typeface="Arial"/>
                <a:sym typeface="Gill Sans"/>
              </a:rPr>
              <a:t>Registro y georreferenciación de todos los servicios destinados a la población de 0 a 5 años. </a:t>
            </a:r>
            <a:endParaRPr sz="2400" dirty="0">
              <a:cs typeface="Arial"/>
            </a:endParaRPr>
          </a:p>
        </p:txBody>
      </p:sp>
      <p:sp>
        <p:nvSpPr>
          <p:cNvPr id="24" name="Google Shape;287;p29"/>
          <p:cNvSpPr txBox="1"/>
          <p:nvPr/>
        </p:nvSpPr>
        <p:spPr>
          <a:xfrm>
            <a:off x="888275" y="2467135"/>
            <a:ext cx="7565176" cy="332602"/>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chemeClr val="dk1"/>
              </a:buClr>
              <a:buSzPts val="1200"/>
            </a:pPr>
            <a:r>
              <a:rPr lang="es-DO" sz="1600" dirty="0">
                <a:ea typeface="Gill Sans"/>
                <a:cs typeface="Arial"/>
                <a:sym typeface="Gill Sans"/>
              </a:rPr>
              <a:t>Proyecto sobre Buenas Prácticas en el Nivel Inicial.</a:t>
            </a:r>
            <a:endParaRPr sz="2400" dirty="0">
              <a:cs typeface="Arial"/>
            </a:endParaRPr>
          </a:p>
        </p:txBody>
      </p:sp>
      <p:pic>
        <p:nvPicPr>
          <p:cNvPr id="25" name="Picture 5"/>
          <p:cNvPicPr>
            <a:picLocks noChangeAspect="1"/>
          </p:cNvPicPr>
          <p:nvPr/>
        </p:nvPicPr>
        <p:blipFill>
          <a:blip r:embed="rId5"/>
          <a:stretch>
            <a:fillRect/>
          </a:stretch>
        </p:blipFill>
        <p:spPr>
          <a:xfrm>
            <a:off x="511734" y="1969120"/>
            <a:ext cx="281640" cy="409507"/>
          </a:xfrm>
          <a:prstGeom prst="rect">
            <a:avLst/>
          </a:prstGeom>
        </p:spPr>
      </p:pic>
      <p:pic>
        <p:nvPicPr>
          <p:cNvPr id="26" name="Picture 19"/>
          <p:cNvPicPr>
            <a:picLocks noChangeAspect="1"/>
          </p:cNvPicPr>
          <p:nvPr/>
        </p:nvPicPr>
        <p:blipFill>
          <a:blip r:embed="rId6"/>
          <a:stretch>
            <a:fillRect/>
          </a:stretch>
        </p:blipFill>
        <p:spPr>
          <a:xfrm>
            <a:off x="530854" y="2520482"/>
            <a:ext cx="315266" cy="315266"/>
          </a:xfrm>
          <a:prstGeom prst="rect">
            <a:avLst/>
          </a:prstGeom>
        </p:spPr>
      </p:pic>
      <p:pic>
        <p:nvPicPr>
          <p:cNvPr id="36" name="Imagen 5">
            <a:extLst>
              <a:ext uri="{FF2B5EF4-FFF2-40B4-BE49-F238E27FC236}">
                <a16:creationId xmlns:a16="http://schemas.microsoft.com/office/drawing/2014/main" id="{C4EC0706-A616-4A3F-98C7-4FEC384E2DC9}"/>
              </a:ext>
            </a:extLst>
          </p:cNvPr>
          <p:cNvPicPr>
            <a:picLocks noChangeAspect="1"/>
          </p:cNvPicPr>
          <p:nvPr/>
        </p:nvPicPr>
        <p:blipFill>
          <a:blip r:embed="rId7"/>
          <a:stretch>
            <a:fillRect/>
          </a:stretch>
        </p:blipFill>
        <p:spPr>
          <a:xfrm>
            <a:off x="7913083" y="244700"/>
            <a:ext cx="1062424" cy="482705"/>
          </a:xfrm>
          <a:prstGeom prst="rect">
            <a:avLst/>
          </a:prstGeom>
          <a:noFill/>
          <a:ln cap="flat">
            <a:noFill/>
          </a:ln>
        </p:spPr>
      </p:pic>
      <p:sp>
        <p:nvSpPr>
          <p:cNvPr id="3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17</a:t>
            </a:fld>
            <a:endParaRPr lang="en-US"/>
          </a:p>
        </p:txBody>
      </p:sp>
      <p:pic>
        <p:nvPicPr>
          <p:cNvPr id="6" name="Gráfico 5" descr="Casa">
            <a:extLst>
              <a:ext uri="{FF2B5EF4-FFF2-40B4-BE49-F238E27FC236}">
                <a16:creationId xmlns:a16="http://schemas.microsoft.com/office/drawing/2014/main" id="{A382D596-0802-4226-8971-932C7B979F0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7932" y="2942214"/>
            <a:ext cx="421110" cy="421110"/>
          </a:xfrm>
          <a:prstGeom prst="rect">
            <a:avLst/>
          </a:prstGeom>
        </p:spPr>
      </p:pic>
      <p:sp>
        <p:nvSpPr>
          <p:cNvPr id="28" name="Google Shape;288;p29">
            <a:extLst>
              <a:ext uri="{FF2B5EF4-FFF2-40B4-BE49-F238E27FC236}">
                <a16:creationId xmlns:a16="http://schemas.microsoft.com/office/drawing/2014/main" id="{82EA9B9B-E5B3-4F89-BDDD-1016549DAC44}"/>
              </a:ext>
            </a:extLst>
          </p:cNvPr>
          <p:cNvSpPr txBox="1"/>
          <p:nvPr/>
        </p:nvSpPr>
        <p:spPr>
          <a:xfrm>
            <a:off x="477932" y="3418614"/>
            <a:ext cx="8123189" cy="421110"/>
          </a:xfrm>
          <a:prstGeom prst="rect">
            <a:avLst/>
          </a:prstGeom>
          <a:noFill/>
          <a:ln>
            <a:noFill/>
          </a:ln>
        </p:spPr>
        <p:txBody>
          <a:bodyPr spcFirstLastPara="1" wrap="square" lIns="91425" tIns="91425" rIns="91425" bIns="91425" anchor="t" anchorCtr="0">
            <a:noAutofit/>
          </a:bodyPr>
          <a:lstStyle/>
          <a:p>
            <a:pPr lvl="0" algn="just" rtl="0">
              <a:spcBef>
                <a:spcPts val="0"/>
              </a:spcBef>
              <a:spcAft>
                <a:spcPts val="0"/>
              </a:spcAft>
              <a:buClr>
                <a:schemeClr val="dk1"/>
              </a:buClr>
              <a:buSzPts val="1200"/>
            </a:pPr>
            <a:r>
              <a:rPr lang="es-ES" sz="1600" b="1" dirty="0">
                <a:solidFill>
                  <a:srgbClr val="FF0000"/>
                </a:solidFill>
                <a:ea typeface="Gill Sans"/>
                <a:cs typeface="Arial"/>
                <a:sym typeface="Gill Sans"/>
              </a:rPr>
              <a:t>Algunas carencias</a:t>
            </a:r>
            <a:endParaRPr sz="1600" b="1" dirty="0">
              <a:solidFill>
                <a:srgbClr val="FF0000"/>
              </a:solidFill>
              <a:ea typeface="Gill Sans"/>
              <a:cs typeface="Arial"/>
              <a:sym typeface="Gill Sans"/>
            </a:endParaRPr>
          </a:p>
          <a:p>
            <a:pPr marL="457200" lvl="0" indent="-304800" algn="just" rtl="0">
              <a:spcBef>
                <a:spcPts val="0"/>
              </a:spcBef>
              <a:spcAft>
                <a:spcPts val="0"/>
              </a:spcAft>
              <a:buClr>
                <a:schemeClr val="dk1"/>
              </a:buClr>
              <a:buSzPts val="1200"/>
              <a:buChar char="•"/>
            </a:pPr>
            <a:endParaRPr sz="1600" b="1" dirty="0">
              <a:solidFill>
                <a:srgbClr val="FF0000"/>
              </a:solidFill>
              <a:ea typeface="Gill Sans"/>
              <a:cs typeface="Arial"/>
              <a:sym typeface="Gill Sans"/>
            </a:endParaRPr>
          </a:p>
        </p:txBody>
      </p:sp>
      <p:sp>
        <p:nvSpPr>
          <p:cNvPr id="29" name="Google Shape;297;p30">
            <a:extLst>
              <a:ext uri="{FF2B5EF4-FFF2-40B4-BE49-F238E27FC236}">
                <a16:creationId xmlns:a16="http://schemas.microsoft.com/office/drawing/2014/main" id="{783FA7A0-ACE4-4FA7-A9A5-43F2AAF892E0}"/>
              </a:ext>
            </a:extLst>
          </p:cNvPr>
          <p:cNvSpPr/>
          <p:nvPr/>
        </p:nvSpPr>
        <p:spPr>
          <a:xfrm>
            <a:off x="497684" y="3828664"/>
            <a:ext cx="8380501" cy="922531"/>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rgbClr val="FF0000"/>
              </a:buClr>
              <a:buSzPts val="1200"/>
            </a:pPr>
            <a:r>
              <a:rPr lang="es-DO" sz="1600" dirty="0">
                <a:ea typeface="Gill Sans"/>
                <a:cs typeface="Arial"/>
                <a:sym typeface="Gill Sans"/>
              </a:rPr>
              <a:t>No se entregó el </a:t>
            </a:r>
            <a:r>
              <a:rPr lang="es-DO" sz="1600" b="1" dirty="0">
                <a:solidFill>
                  <a:schemeClr val="tx2"/>
                </a:solidFill>
                <a:ea typeface="Gill Sans"/>
                <a:cs typeface="Arial"/>
                <a:sym typeface="Gill Sans"/>
              </a:rPr>
              <a:t>mobiliario</a:t>
            </a:r>
            <a:r>
              <a:rPr lang="es-DO" sz="1600" dirty="0">
                <a:ea typeface="Gill Sans"/>
                <a:cs typeface="Arial"/>
                <a:sym typeface="Gill Sans"/>
              </a:rPr>
              <a:t> complementario</a:t>
            </a:r>
            <a:endParaRPr sz="1600" dirty="0">
              <a:ea typeface="Gill Sans"/>
              <a:cs typeface="Arial"/>
              <a:sym typeface="Gill Sans"/>
            </a:endParaRPr>
          </a:p>
          <a:p>
            <a:pPr marR="0" lvl="0" algn="just" rtl="0">
              <a:spcBef>
                <a:spcPts val="0"/>
              </a:spcBef>
              <a:spcAft>
                <a:spcPts val="0"/>
              </a:spcAft>
              <a:buClr>
                <a:srgbClr val="FF0000"/>
              </a:buClr>
              <a:buSzPts val="1200"/>
            </a:pPr>
            <a:r>
              <a:rPr lang="es-DO" sz="1600" dirty="0">
                <a:ea typeface="Gill Sans"/>
                <a:cs typeface="Arial"/>
                <a:sym typeface="Gill Sans"/>
              </a:rPr>
              <a:t>No se recibieron los </a:t>
            </a:r>
            <a:r>
              <a:rPr lang="es-DO" sz="1600" b="1" dirty="0">
                <a:solidFill>
                  <a:schemeClr val="tx2"/>
                </a:solidFill>
                <a:ea typeface="Gill Sans"/>
                <a:cs typeface="Arial"/>
                <a:sym typeface="Gill Sans"/>
              </a:rPr>
              <a:t>recursos didácticos y tecnológicos </a:t>
            </a:r>
            <a:r>
              <a:rPr lang="es-DO" sz="1600" dirty="0">
                <a:ea typeface="Gill Sans"/>
                <a:cs typeface="Arial"/>
                <a:sym typeface="Gill Sans"/>
              </a:rPr>
              <a:t>requeridos en los dos últimos años</a:t>
            </a:r>
            <a:endParaRPr sz="1600" dirty="0">
              <a:ea typeface="Gill Sans"/>
              <a:cs typeface="Arial"/>
              <a:sym typeface="Gill Sans"/>
            </a:endParaRPr>
          </a:p>
          <a:p>
            <a:pPr marR="0" lvl="0" algn="just" rtl="0">
              <a:spcBef>
                <a:spcPts val="0"/>
              </a:spcBef>
              <a:spcAft>
                <a:spcPts val="0"/>
              </a:spcAft>
              <a:buClr>
                <a:srgbClr val="FF0000"/>
              </a:buClr>
              <a:buSzPts val="1200"/>
            </a:pPr>
            <a:r>
              <a:rPr lang="es-DO" sz="1600" dirty="0">
                <a:ea typeface="Gill Sans"/>
                <a:cs typeface="Arial"/>
                <a:sym typeface="Gill Sans"/>
              </a:rPr>
              <a:t>No se han recibido </a:t>
            </a:r>
            <a:r>
              <a:rPr lang="es-DO" sz="1600" b="1" dirty="0">
                <a:solidFill>
                  <a:schemeClr val="tx2"/>
                </a:solidFill>
                <a:ea typeface="Gill Sans"/>
                <a:cs typeface="Arial"/>
                <a:sym typeface="Gill Sans"/>
              </a:rPr>
              <a:t>libros de texto </a:t>
            </a:r>
            <a:r>
              <a:rPr lang="es-DO" sz="1600" dirty="0">
                <a:ea typeface="Gill Sans"/>
                <a:cs typeface="Arial"/>
                <a:sym typeface="Gill Sans"/>
              </a:rPr>
              <a:t>para el grado </a:t>
            </a:r>
            <a:r>
              <a:rPr lang="es-DO" sz="1600" dirty="0" err="1">
                <a:ea typeface="Gill Sans"/>
                <a:cs typeface="Arial"/>
                <a:sym typeface="Gill Sans"/>
              </a:rPr>
              <a:t>preprimario</a:t>
            </a:r>
            <a:r>
              <a:rPr lang="es-DO" sz="1600" dirty="0">
                <a:ea typeface="Gill Sans"/>
                <a:cs typeface="Arial"/>
                <a:sym typeface="Gill Sans"/>
              </a:rPr>
              <a:t> en el año escolar 2018-2019.</a:t>
            </a:r>
            <a:endParaRPr sz="1600" b="1" dirty="0">
              <a:ea typeface="Gill Sans"/>
              <a:cs typeface="Arial"/>
              <a:sym typeface="Gill Sans"/>
            </a:endParaRPr>
          </a:p>
        </p:txBody>
      </p:sp>
    </p:spTree>
    <p:extLst>
      <p:ext uri="{BB962C8B-B14F-4D97-AF65-F5344CB8AC3E}">
        <p14:creationId xmlns:p14="http://schemas.microsoft.com/office/powerpoint/2010/main" val="376123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392559"/>
            <a:ext cx="6891981" cy="1097736"/>
          </a:xfrm>
          <a:prstGeom prst="rect">
            <a:avLst/>
          </a:prstGeom>
          <a:noFill/>
        </p:spPr>
        <p:txBody>
          <a:bodyPr wrap="none" rtlCol="0">
            <a:spAutoFit/>
          </a:bodyPr>
          <a:lstStyle/>
          <a:p>
            <a:pPr>
              <a:lnSpc>
                <a:spcPct val="80000"/>
              </a:lnSpc>
            </a:pPr>
            <a:r>
              <a:rPr lang="es-ES" sz="4000" b="1" dirty="0">
                <a:solidFill>
                  <a:srgbClr val="17375E"/>
                </a:solidFill>
                <a:latin typeface="Arial Black" panose="020B0A04020102020204" pitchFamily="34" charset="0"/>
                <a:cs typeface="Gill Sans"/>
              </a:rPr>
              <a:t>EDUCACIÓN TÉCNICO</a:t>
            </a:r>
          </a:p>
          <a:p>
            <a:pPr>
              <a:lnSpc>
                <a:spcPct val="80000"/>
              </a:lnSpc>
            </a:pPr>
            <a:r>
              <a:rPr lang="es-ES" sz="4000" b="1" dirty="0">
                <a:solidFill>
                  <a:srgbClr val="17375E"/>
                </a:solidFill>
                <a:latin typeface="Arial Black" panose="020B0A04020102020204" pitchFamily="34" charset="0"/>
                <a:cs typeface="Gill Sans"/>
              </a:rPr>
              <a:t>PROFESIONAL Y ARTES</a:t>
            </a:r>
            <a:endParaRPr lang="en-US" sz="4000" b="1" dirty="0">
              <a:solidFill>
                <a:srgbClr val="17375E"/>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3" name="Picture 2" descr="Screen Shot 2019-04-24 at 4.13.22 PM.png"/>
          <p:cNvPicPr>
            <a:picLocks noChangeAspect="1"/>
          </p:cNvPicPr>
          <p:nvPr/>
        </p:nvPicPr>
        <p:blipFill rotWithShape="1">
          <a:blip r:embed="rId3">
            <a:extLst>
              <a:ext uri="{28A0092B-C50C-407E-A947-70E740481C1C}">
                <a14:useLocalDpi xmlns:a14="http://schemas.microsoft.com/office/drawing/2010/main" val="0"/>
              </a:ext>
            </a:extLst>
          </a:blip>
          <a:srcRect l="4040"/>
          <a:stretch/>
        </p:blipFill>
        <p:spPr>
          <a:xfrm>
            <a:off x="0" y="695854"/>
            <a:ext cx="1507463" cy="3038554"/>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18</a:t>
            </a:fld>
            <a:endParaRPr lang="en-US"/>
          </a:p>
        </p:txBody>
      </p:sp>
    </p:spTree>
    <p:extLst>
      <p:ext uri="{BB962C8B-B14F-4D97-AF65-F5344CB8AC3E}">
        <p14:creationId xmlns:p14="http://schemas.microsoft.com/office/powerpoint/2010/main" val="1841443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4-24 at 4.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sp>
        <p:nvSpPr>
          <p:cNvPr id="4" name="TextBox 3"/>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2633084" y="-1036202"/>
            <a:ext cx="384387" cy="3107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ETP Y ARTES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8" name="Tabla 2">
            <a:extLst>
              <a:ext uri="{FF2B5EF4-FFF2-40B4-BE49-F238E27FC236}">
                <a16:creationId xmlns:a16="http://schemas.microsoft.com/office/drawing/2014/main" id="{A26A3CA3-7341-4AB6-A780-7568EA230714}"/>
              </a:ext>
            </a:extLst>
          </p:cNvPr>
          <p:cNvGraphicFramePr>
            <a:graphicFrameLocks noGrp="1"/>
          </p:cNvGraphicFramePr>
          <p:nvPr>
            <p:extLst>
              <p:ext uri="{D42A27DB-BD31-4B8C-83A1-F6EECF244321}">
                <p14:modId xmlns:p14="http://schemas.microsoft.com/office/powerpoint/2010/main" val="804891913"/>
              </p:ext>
            </p:extLst>
          </p:nvPr>
        </p:nvGraphicFramePr>
        <p:xfrm>
          <a:off x="374331" y="898303"/>
          <a:ext cx="8248673" cy="1530669"/>
        </p:xfrm>
        <a:graphic>
          <a:graphicData uri="http://schemas.openxmlformats.org/drawingml/2006/table">
            <a:tbl>
              <a:tblPr firstRow="1" firstCol="1" bandRow="1">
                <a:tableStyleId>{F2DE63D5-997A-4646-A377-4702673A728D}</a:tableStyleId>
              </a:tblPr>
              <a:tblGrid>
                <a:gridCol w="2348350">
                  <a:extLst>
                    <a:ext uri="{9D8B030D-6E8A-4147-A177-3AD203B41FA5}">
                      <a16:colId xmlns:a16="http://schemas.microsoft.com/office/drawing/2014/main" val="3754520607"/>
                    </a:ext>
                  </a:extLst>
                </a:gridCol>
                <a:gridCol w="1181042">
                  <a:extLst>
                    <a:ext uri="{9D8B030D-6E8A-4147-A177-3AD203B41FA5}">
                      <a16:colId xmlns:a16="http://schemas.microsoft.com/office/drawing/2014/main" val="804984750"/>
                    </a:ext>
                  </a:extLst>
                </a:gridCol>
                <a:gridCol w="1249707">
                  <a:extLst>
                    <a:ext uri="{9D8B030D-6E8A-4147-A177-3AD203B41FA5}">
                      <a16:colId xmlns:a16="http://schemas.microsoft.com/office/drawing/2014/main" val="3342744316"/>
                    </a:ext>
                  </a:extLst>
                </a:gridCol>
                <a:gridCol w="1249707">
                  <a:extLst>
                    <a:ext uri="{9D8B030D-6E8A-4147-A177-3AD203B41FA5}">
                      <a16:colId xmlns:a16="http://schemas.microsoft.com/office/drawing/2014/main" val="2371904478"/>
                    </a:ext>
                  </a:extLst>
                </a:gridCol>
                <a:gridCol w="1049084">
                  <a:extLst>
                    <a:ext uri="{9D8B030D-6E8A-4147-A177-3AD203B41FA5}">
                      <a16:colId xmlns:a16="http://schemas.microsoft.com/office/drawing/2014/main" val="1430592307"/>
                    </a:ext>
                  </a:extLst>
                </a:gridCol>
                <a:gridCol w="1170783">
                  <a:extLst>
                    <a:ext uri="{9D8B030D-6E8A-4147-A177-3AD203B41FA5}">
                      <a16:colId xmlns:a16="http://schemas.microsoft.com/office/drawing/2014/main" val="1659255639"/>
                    </a:ext>
                  </a:extLst>
                </a:gridCol>
              </a:tblGrid>
              <a:tr h="466082">
                <a:tc>
                  <a:txBody>
                    <a:bodyPr/>
                    <a:lstStyle/>
                    <a:p>
                      <a:pPr fontAlgn="auto">
                        <a:lnSpc>
                          <a:spcPct val="107000"/>
                        </a:lnSpc>
                        <a:spcAft>
                          <a:spcPts val="0"/>
                        </a:spcAft>
                      </a:pPr>
                      <a:r>
                        <a:rPr lang="es-DO" sz="1600" dirty="0">
                          <a:effectLst/>
                        </a:rPr>
                        <a:t>Educación Técnico Profesional</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2016/17</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2017/18</a:t>
                      </a:r>
                      <a:br>
                        <a:rPr lang="es-DO" sz="1600" dirty="0">
                          <a:effectLst/>
                        </a:rPr>
                      </a:br>
                      <a:r>
                        <a:rPr lang="es-DO" sz="1600" dirty="0">
                          <a:effectLst/>
                        </a:rPr>
                        <a:t>(Estimación)</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2018/19</a:t>
                      </a:r>
                      <a:br>
                        <a:rPr lang="es-DO" sz="1600" dirty="0">
                          <a:effectLst/>
                        </a:rPr>
                      </a:br>
                      <a:r>
                        <a:rPr lang="es-DO" sz="1600" dirty="0">
                          <a:effectLst/>
                        </a:rPr>
                        <a:t>(Estimación)</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Variación 2018/16</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 variación</a:t>
                      </a:r>
                      <a:endParaRPr lang="es-D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233041">
                <a:tc>
                  <a:txBody>
                    <a:bodyPr/>
                    <a:lstStyle/>
                    <a:p>
                      <a:pPr fontAlgn="auto">
                        <a:lnSpc>
                          <a:spcPct val="107000"/>
                        </a:lnSpc>
                        <a:spcAft>
                          <a:spcPts val="0"/>
                        </a:spcAft>
                      </a:pPr>
                      <a:r>
                        <a:rPr lang="es-DO" sz="1600" dirty="0">
                          <a:effectLst/>
                        </a:rPr>
                        <a:t>Total estudiantes ETP Sector Público</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41,570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600" dirty="0">
                          <a:effectLst/>
                        </a:rPr>
                        <a:t>63,253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600" dirty="0">
                          <a:effectLst/>
                        </a:rPr>
                        <a:t>74,000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32,430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78.01%</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310700"/>
                  </a:ext>
                </a:extLst>
              </a:tr>
              <a:tr h="233041">
                <a:tc>
                  <a:txBody>
                    <a:bodyPr/>
                    <a:lstStyle/>
                    <a:p>
                      <a:pPr fontAlgn="auto">
                        <a:lnSpc>
                          <a:spcPct val="107000"/>
                        </a:lnSpc>
                        <a:spcAft>
                          <a:spcPts val="0"/>
                        </a:spcAft>
                      </a:pPr>
                      <a:r>
                        <a:rPr lang="es-DO" sz="1600" dirty="0">
                          <a:effectLst/>
                        </a:rPr>
                        <a:t>Total Centros</a:t>
                      </a:r>
                      <a:r>
                        <a:rPr lang="es-DO" sz="1600" baseline="0" dirty="0">
                          <a:effectLst/>
                        </a:rPr>
                        <a:t> ETP </a:t>
                      </a:r>
                      <a:r>
                        <a:rPr lang="es-DO" sz="1600" dirty="0">
                          <a:effectLst/>
                        </a:rPr>
                        <a:t>Sector Público</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a:effectLst/>
                        </a:rPr>
                        <a:t>130</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177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260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130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600" dirty="0">
                          <a:effectLst/>
                        </a:rPr>
                        <a:t>100.00%</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442981"/>
                  </a:ext>
                </a:extLst>
              </a:tr>
            </a:tbl>
          </a:graphicData>
        </a:graphic>
      </p:graphicFrame>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8" name="Google Shape;318;p31"/>
          <p:cNvSpPr txBox="1"/>
          <p:nvPr/>
        </p:nvSpPr>
        <p:spPr>
          <a:xfrm>
            <a:off x="474501" y="2974995"/>
            <a:ext cx="4024166" cy="1634333"/>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Según las estimaciones iniciales de matrícula del año 2018-2019, el número de estudiantes de ETP fue de 74,000 jóvenes, un 78% más que en el año escolar 2016-2017 y el 65% de la meta prevista para el 2020.</a:t>
            </a:r>
            <a:endParaRPr sz="2800" dirty="0">
              <a:cs typeface="Arial"/>
            </a:endParaRPr>
          </a:p>
        </p:txBody>
      </p:sp>
      <p:cxnSp>
        <p:nvCxnSpPr>
          <p:cNvPr id="19" name="Google Shape;319;p31"/>
          <p:cNvCxnSpPr>
            <a:cxnSpLocks/>
          </p:cNvCxnSpPr>
          <p:nvPr/>
        </p:nvCxnSpPr>
        <p:spPr>
          <a:xfrm>
            <a:off x="4720933" y="2571750"/>
            <a:ext cx="0" cy="2332436"/>
          </a:xfrm>
          <a:prstGeom prst="straightConnector1">
            <a:avLst/>
          </a:prstGeom>
          <a:noFill/>
          <a:ln w="9525" cap="flat" cmpd="sng">
            <a:solidFill>
              <a:schemeClr val="dk2"/>
            </a:solidFill>
            <a:prstDash val="solid"/>
            <a:round/>
            <a:headEnd type="none" w="med" len="med"/>
            <a:tailEnd type="none" w="med" len="med"/>
          </a:ln>
        </p:spPr>
      </p:cxnSp>
      <p:sp>
        <p:nvSpPr>
          <p:cNvPr id="20" name="Google Shape;320;p31"/>
          <p:cNvSpPr txBox="1"/>
          <p:nvPr/>
        </p:nvSpPr>
        <p:spPr>
          <a:xfrm>
            <a:off x="5705311" y="2501150"/>
            <a:ext cx="1062300"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Artes</a:t>
            </a:r>
            <a:endParaRPr sz="2400" dirty="0">
              <a:cs typeface="Arial Black"/>
            </a:endParaRPr>
          </a:p>
        </p:txBody>
      </p:sp>
      <p:sp>
        <p:nvSpPr>
          <p:cNvPr id="21" name="Google Shape;321;p31"/>
          <p:cNvSpPr txBox="1"/>
          <p:nvPr/>
        </p:nvSpPr>
        <p:spPr>
          <a:xfrm>
            <a:off x="4720933" y="2967598"/>
            <a:ext cx="3887137" cy="691800"/>
          </a:xfrm>
          <a:prstGeom prst="rect">
            <a:avLst/>
          </a:prstGeom>
          <a:noFill/>
          <a:ln>
            <a:noFill/>
          </a:ln>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Matrícula estimada de 7,298 estudiantes en </a:t>
            </a:r>
            <a:r>
              <a:rPr lang="es-DO" sz="1600" dirty="0">
                <a:solidFill>
                  <a:schemeClr val="dk1"/>
                </a:solidFill>
                <a:ea typeface="Gill Sans"/>
                <a:cs typeface="Arial Black"/>
                <a:sym typeface="Gill Sans"/>
              </a:rPr>
              <a:t>43</a:t>
            </a:r>
            <a:r>
              <a:rPr lang="es-DO" sz="1600" dirty="0">
                <a:solidFill>
                  <a:schemeClr val="dk1"/>
                </a:solidFill>
                <a:ea typeface="Gill Sans"/>
                <a:cs typeface="Arial"/>
                <a:sym typeface="Gill Sans"/>
              </a:rPr>
              <a:t> centros a nivel nacional. (2018-2019)</a:t>
            </a:r>
            <a:endParaRPr sz="2800" dirty="0">
              <a:cs typeface="Arial"/>
            </a:endParaRPr>
          </a:p>
        </p:txBody>
      </p:sp>
      <p:sp>
        <p:nvSpPr>
          <p:cNvPr id="22" name="Google Shape;322;p31"/>
          <p:cNvSpPr txBox="1"/>
          <p:nvPr/>
        </p:nvSpPr>
        <p:spPr>
          <a:xfrm>
            <a:off x="4720933" y="3693597"/>
            <a:ext cx="3902071" cy="482700"/>
          </a:xfrm>
          <a:prstGeom prst="rect">
            <a:avLst/>
          </a:prstGeom>
          <a:noFill/>
          <a:ln>
            <a:noFill/>
          </a:ln>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DO" sz="1600" dirty="0">
                <a:solidFill>
                  <a:schemeClr val="dk1"/>
                </a:solidFill>
                <a:ea typeface="Gill Sans"/>
                <a:cs typeface="Arial Black"/>
                <a:sym typeface="Gill Sans"/>
              </a:rPr>
              <a:t>25</a:t>
            </a:r>
            <a:r>
              <a:rPr lang="es-DO" sz="1600" dirty="0">
                <a:solidFill>
                  <a:schemeClr val="dk1"/>
                </a:solidFill>
                <a:ea typeface="Gill Sans"/>
                <a:cs typeface="Arial"/>
                <a:sym typeface="Gill Sans"/>
              </a:rPr>
              <a:t> de estos Centros fueron incorporados en los dos últimos años.</a:t>
            </a:r>
            <a:endParaRPr sz="2800" dirty="0">
              <a:cs typeface="Arial"/>
            </a:endParaRPr>
          </a:p>
        </p:txBody>
      </p:sp>
      <p:sp>
        <p:nvSpPr>
          <p:cNvPr id="23" name="Google Shape;323;p31"/>
          <p:cNvSpPr txBox="1"/>
          <p:nvPr/>
        </p:nvSpPr>
        <p:spPr>
          <a:xfrm>
            <a:off x="4735860" y="4212386"/>
            <a:ext cx="3801135" cy="691800"/>
          </a:xfrm>
          <a:prstGeom prst="rect">
            <a:avLst/>
          </a:prstGeom>
          <a:noFill/>
          <a:ln>
            <a:noFill/>
          </a:ln>
        </p:spPr>
        <p:txBody>
          <a:bodyPr spcFirstLastPara="1" wrap="square" lIns="91425" tIns="91425" rIns="91425" bIns="91425" anchor="t" anchorCtr="0">
            <a:noAutofit/>
          </a:bodyPr>
          <a:lstStyle/>
          <a:p>
            <a:pPr marL="285750" lvl="0" indent="-285750" algn="ctr" rtl="0">
              <a:spcBef>
                <a:spcPts val="0"/>
              </a:spcBef>
              <a:spcAft>
                <a:spcPts val="0"/>
              </a:spcAft>
              <a:buFont typeface="Arial" panose="020B0604020202020204" pitchFamily="34" charset="0"/>
              <a:buChar char="•"/>
            </a:pPr>
            <a:r>
              <a:rPr lang="es-DO" sz="1600" b="1" dirty="0">
                <a:solidFill>
                  <a:schemeClr val="dk1"/>
                </a:solidFill>
                <a:ea typeface="Gill Sans"/>
                <a:cs typeface="Arial"/>
                <a:sym typeface="Gill Sans"/>
              </a:rPr>
              <a:t>La matrícula actual equivale a un tercio de la proyectada para el año 2020.</a:t>
            </a:r>
            <a:endParaRPr sz="1600" b="1" dirty="0">
              <a:solidFill>
                <a:schemeClr val="dk1"/>
              </a:solidFill>
              <a:ea typeface="Gill Sans"/>
              <a:cs typeface="Arial"/>
              <a:sym typeface="Gill Sans"/>
            </a:endParaRPr>
          </a:p>
        </p:txBody>
      </p:sp>
      <p:pic>
        <p:nvPicPr>
          <p:cNvPr id="26" name="Picture 25"/>
          <p:cNvPicPr>
            <a:picLocks noChangeAspect="1"/>
          </p:cNvPicPr>
          <p:nvPr/>
        </p:nvPicPr>
        <p:blipFill>
          <a:blip r:embed="rId4"/>
          <a:stretch>
            <a:fillRect/>
          </a:stretch>
        </p:blipFill>
        <p:spPr>
          <a:xfrm>
            <a:off x="482372" y="2546826"/>
            <a:ext cx="341256" cy="340348"/>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19</a:t>
            </a:fld>
            <a:endParaRPr lang="en-US"/>
          </a:p>
        </p:txBody>
      </p:sp>
      <p:sp>
        <p:nvSpPr>
          <p:cNvPr id="27" name="Google Shape;320;p31">
            <a:extLst>
              <a:ext uri="{FF2B5EF4-FFF2-40B4-BE49-F238E27FC236}">
                <a16:creationId xmlns:a16="http://schemas.microsoft.com/office/drawing/2014/main" id="{CBBB8314-B9BE-4807-9AD1-33C57F3E3DEB}"/>
              </a:ext>
            </a:extLst>
          </p:cNvPr>
          <p:cNvSpPr txBox="1"/>
          <p:nvPr/>
        </p:nvSpPr>
        <p:spPr>
          <a:xfrm>
            <a:off x="1038020" y="2515862"/>
            <a:ext cx="1191194"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ETP</a:t>
            </a:r>
            <a:endParaRPr sz="2400" dirty="0">
              <a:cs typeface="Arial Black"/>
            </a:endParaRPr>
          </a:p>
        </p:txBody>
      </p:sp>
      <p:pic>
        <p:nvPicPr>
          <p:cNvPr id="17" name="Gráfico 16" descr="Violín">
            <a:extLst>
              <a:ext uri="{FF2B5EF4-FFF2-40B4-BE49-F238E27FC236}">
                <a16:creationId xmlns:a16="http://schemas.microsoft.com/office/drawing/2014/main" id="{AB73D0BB-0A88-4ED3-A03F-D61DFB554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5326" y="2515862"/>
            <a:ext cx="457192" cy="457192"/>
          </a:xfrm>
          <a:prstGeom prst="rect">
            <a:avLst/>
          </a:prstGeom>
        </p:spPr>
      </p:pic>
    </p:spTree>
    <p:extLst>
      <p:ext uri="{BB962C8B-B14F-4D97-AF65-F5344CB8AC3E}">
        <p14:creationId xmlns:p14="http://schemas.microsoft.com/office/powerpoint/2010/main" val="85444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412911"/>
            <a:ext cx="4532010" cy="1210588"/>
          </a:xfrm>
          <a:prstGeom prst="rect">
            <a:avLst/>
          </a:prstGeom>
          <a:noFill/>
        </p:spPr>
        <p:txBody>
          <a:bodyPr wrap="none" rtlCol="0">
            <a:spAutoFit/>
          </a:bodyPr>
          <a:lstStyle/>
          <a:p>
            <a:pPr>
              <a:lnSpc>
                <a:spcPct val="90000"/>
              </a:lnSpc>
            </a:pPr>
            <a:r>
              <a:rPr lang="es-ES_tradnl" sz="4000" b="1" dirty="0">
                <a:solidFill>
                  <a:schemeClr val="tx2">
                    <a:lumMod val="75000"/>
                  </a:schemeClr>
                </a:solidFill>
                <a:latin typeface="Arial Black" panose="020B0A04020102020204" pitchFamily="34" charset="0"/>
                <a:cs typeface="Gill Sans"/>
              </a:rPr>
              <a:t>PRIMARIA</a:t>
            </a:r>
          </a:p>
          <a:p>
            <a:pPr>
              <a:lnSpc>
                <a:spcPct val="90000"/>
              </a:lnSpc>
            </a:pPr>
            <a:r>
              <a:rPr lang="es-ES_tradnl" sz="4000" b="1" dirty="0">
                <a:solidFill>
                  <a:schemeClr val="tx2">
                    <a:lumMod val="75000"/>
                  </a:schemeClr>
                </a:solidFill>
                <a:latin typeface="Arial Black" panose="020B0A04020102020204" pitchFamily="34" charset="0"/>
                <a:cs typeface="Gill Sans"/>
              </a:rPr>
              <a:t>Y SECUNDARIA</a:t>
            </a:r>
            <a:endParaRPr lang="en-US" sz="4000" b="1" dirty="0">
              <a:solidFill>
                <a:schemeClr val="tx2">
                  <a:lumMod val="75000"/>
                </a:schemeClr>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3" name="Picture 2" descr="Screen Shot 2019-04-24 at 10.46.10 AM.png"/>
          <p:cNvPicPr>
            <a:picLocks noChangeAspect="1"/>
          </p:cNvPicPr>
          <p:nvPr/>
        </p:nvPicPr>
        <p:blipFill rotWithShape="1">
          <a:blip r:embed="rId3">
            <a:extLst>
              <a:ext uri="{28A0092B-C50C-407E-A947-70E740481C1C}">
                <a14:useLocalDpi xmlns:a14="http://schemas.microsoft.com/office/drawing/2010/main" val="0"/>
              </a:ext>
            </a:extLst>
          </a:blip>
          <a:srcRect l="7341"/>
          <a:stretch/>
        </p:blipFill>
        <p:spPr>
          <a:xfrm>
            <a:off x="0" y="765359"/>
            <a:ext cx="1539053" cy="313502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2</a:t>
            </a:fld>
            <a:endParaRPr lang="en-US"/>
          </a:p>
        </p:txBody>
      </p:sp>
    </p:spTree>
    <p:extLst>
      <p:ext uri="{BB962C8B-B14F-4D97-AF65-F5344CB8AC3E}">
        <p14:creationId xmlns:p14="http://schemas.microsoft.com/office/powerpoint/2010/main" val="422890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descr="Screen Shot 2019-04-24 at 4.16.22 PM.png">
            <a:extLst>
              <a:ext uri="{FF2B5EF4-FFF2-40B4-BE49-F238E27FC236}">
                <a16:creationId xmlns:a16="http://schemas.microsoft.com/office/drawing/2014/main" id="{FADD63DF-F346-4C93-BC42-095DBE5783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2619007" y="-1028081"/>
            <a:ext cx="384387" cy="310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RESULTADOS DE APRENDIZAJE</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graphicFrame>
        <p:nvGraphicFramePr>
          <p:cNvPr id="11" name="Google Shape;333;p32"/>
          <p:cNvGraphicFramePr/>
          <p:nvPr>
            <p:extLst>
              <p:ext uri="{D42A27DB-BD31-4B8C-83A1-F6EECF244321}">
                <p14:modId xmlns:p14="http://schemas.microsoft.com/office/powerpoint/2010/main" val="2343321973"/>
              </p:ext>
            </p:extLst>
          </p:nvPr>
        </p:nvGraphicFramePr>
        <p:xfrm>
          <a:off x="187037" y="889307"/>
          <a:ext cx="8702387" cy="2346338"/>
        </p:xfrm>
        <a:graphic>
          <a:graphicData uri="http://schemas.openxmlformats.org/drawingml/2006/table">
            <a:tbl>
              <a:tblPr firstRow="1" firstCol="1" bandRow="1">
                <a:tableStyleId>{F2DE63D5-997A-4646-A377-4702673A728D}</a:tableStyleId>
              </a:tblPr>
              <a:tblGrid>
                <a:gridCol w="1608952">
                  <a:extLst>
                    <a:ext uri="{9D8B030D-6E8A-4147-A177-3AD203B41FA5}">
                      <a16:colId xmlns:a16="http://schemas.microsoft.com/office/drawing/2014/main" val="20000"/>
                    </a:ext>
                  </a:extLst>
                </a:gridCol>
                <a:gridCol w="1027140">
                  <a:extLst>
                    <a:ext uri="{9D8B030D-6E8A-4147-A177-3AD203B41FA5}">
                      <a16:colId xmlns:a16="http://schemas.microsoft.com/office/drawing/2014/main" val="20001"/>
                    </a:ext>
                  </a:extLst>
                </a:gridCol>
                <a:gridCol w="746212">
                  <a:extLst>
                    <a:ext uri="{9D8B030D-6E8A-4147-A177-3AD203B41FA5}">
                      <a16:colId xmlns:a16="http://schemas.microsoft.com/office/drawing/2014/main" val="20002"/>
                    </a:ext>
                  </a:extLst>
                </a:gridCol>
                <a:gridCol w="1062269">
                  <a:extLst>
                    <a:ext uri="{9D8B030D-6E8A-4147-A177-3AD203B41FA5}">
                      <a16:colId xmlns:a16="http://schemas.microsoft.com/office/drawing/2014/main" val="20003"/>
                    </a:ext>
                  </a:extLst>
                </a:gridCol>
                <a:gridCol w="798893">
                  <a:extLst>
                    <a:ext uri="{9D8B030D-6E8A-4147-A177-3AD203B41FA5}">
                      <a16:colId xmlns:a16="http://schemas.microsoft.com/office/drawing/2014/main" val="20004"/>
                    </a:ext>
                  </a:extLst>
                </a:gridCol>
                <a:gridCol w="816444">
                  <a:extLst>
                    <a:ext uri="{9D8B030D-6E8A-4147-A177-3AD203B41FA5}">
                      <a16:colId xmlns:a16="http://schemas.microsoft.com/office/drawing/2014/main" val="20005"/>
                    </a:ext>
                  </a:extLst>
                </a:gridCol>
                <a:gridCol w="844969">
                  <a:extLst>
                    <a:ext uri="{9D8B030D-6E8A-4147-A177-3AD203B41FA5}">
                      <a16:colId xmlns:a16="http://schemas.microsoft.com/office/drawing/2014/main" val="20006"/>
                    </a:ext>
                  </a:extLst>
                </a:gridCol>
                <a:gridCol w="935665">
                  <a:extLst>
                    <a:ext uri="{9D8B030D-6E8A-4147-A177-3AD203B41FA5}">
                      <a16:colId xmlns:a16="http://schemas.microsoft.com/office/drawing/2014/main" val="20007"/>
                    </a:ext>
                  </a:extLst>
                </a:gridCol>
                <a:gridCol w="861843">
                  <a:extLst>
                    <a:ext uri="{9D8B030D-6E8A-4147-A177-3AD203B41FA5}">
                      <a16:colId xmlns:a16="http://schemas.microsoft.com/office/drawing/2014/main" val="20008"/>
                    </a:ext>
                  </a:extLst>
                </a:gridCol>
              </a:tblGrid>
              <a:tr h="133300">
                <a:tc>
                  <a:txBody>
                    <a:bodyPr/>
                    <a:lstStyle/>
                    <a:p>
                      <a:pPr marL="0" marR="0" lvl="0" indent="0" algn="ctr" rtl="0">
                        <a:lnSpc>
                          <a:spcPct val="107000"/>
                        </a:lnSpc>
                        <a:spcBef>
                          <a:spcPts val="0"/>
                        </a:spcBef>
                        <a:spcAft>
                          <a:spcPts val="0"/>
                        </a:spcAft>
                        <a:buNone/>
                      </a:pPr>
                      <a:r>
                        <a:rPr lang="es-DO" sz="1400" u="none" strike="noStrike" cap="none" dirty="0"/>
                        <a:t>Modalidad</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Promovidos</a:t>
                      </a:r>
                      <a:endParaRPr sz="1400" b="1" u="none" strike="noStrike" cap="none" dirty="0">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es-DO" sz="1400" u="none" strike="noStrike" cap="none" dirty="0"/>
                        <a:t>Lengua</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Matemáticas</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Ciencias Sociales</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Ciencias Naturales</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Promedio</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Previsión PEE</a:t>
                      </a:r>
                      <a:endParaRPr sz="1400" b="1"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 avance</a:t>
                      </a:r>
                      <a:endParaRPr sz="14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349575">
                <a:tc>
                  <a:txBody>
                    <a:bodyPr/>
                    <a:lstStyle/>
                    <a:p>
                      <a:pPr marL="36000" marR="0" lvl="0" indent="0" algn="l" rtl="0">
                        <a:lnSpc>
                          <a:spcPct val="107000"/>
                        </a:lnSpc>
                        <a:spcBef>
                          <a:spcPts val="0"/>
                        </a:spcBef>
                        <a:spcAft>
                          <a:spcPts val="0"/>
                        </a:spcAft>
                        <a:buNone/>
                      </a:pPr>
                      <a:r>
                        <a:rPr lang="es-DO" sz="1600" u="none" strike="noStrike" cap="none"/>
                        <a:t>Media (sin adultos)</a:t>
                      </a:r>
                      <a:endParaRPr sz="1600" b="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73.7%</a:t>
                      </a:r>
                      <a:endParaRPr sz="1600" u="none" strike="noStrike" cap="none" dirty="0">
                        <a:latin typeface="Calibri"/>
                        <a:ea typeface="Calibri"/>
                        <a:cs typeface="Calibri"/>
                        <a:sym typeface="Calibri"/>
                      </a:endParaRPr>
                    </a:p>
                  </a:txBody>
                  <a:tcPr marL="68575" marR="68575" marT="0" marB="0" anchor="ctr"/>
                </a:tc>
                <a:tc>
                  <a:txBody>
                    <a:bodyPr/>
                    <a:lstStyle/>
                    <a:p>
                      <a:pPr marL="36000" marR="0" lvl="0" indent="0" algn="ctr" rtl="0">
                        <a:lnSpc>
                          <a:spcPct val="107000"/>
                        </a:lnSpc>
                        <a:spcBef>
                          <a:spcPts val="0"/>
                        </a:spcBef>
                        <a:spcAft>
                          <a:spcPts val="0"/>
                        </a:spcAft>
                        <a:buNone/>
                      </a:pPr>
                      <a:r>
                        <a:rPr lang="es-DO" sz="1600" u="none" strike="noStrike" cap="none"/>
                        <a:t>19.10</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17.39</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18.50</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17.83</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18.21</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18.40</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98.94%</a:t>
                      </a:r>
                      <a:endParaRPr sz="1600" u="none" strike="noStrike" cap="none" dirty="0">
                        <a:latin typeface="Calibri"/>
                        <a:ea typeface="Calibri"/>
                        <a:cs typeface="Calibri"/>
                        <a:sym typeface="Calibri"/>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0001"/>
                  </a:ext>
                </a:extLst>
              </a:tr>
              <a:tr h="371600">
                <a:tc>
                  <a:txBody>
                    <a:bodyPr/>
                    <a:lstStyle/>
                    <a:p>
                      <a:pPr marL="36000" marR="0" lvl="0" indent="0" algn="l" rtl="0">
                        <a:lnSpc>
                          <a:spcPct val="107000"/>
                        </a:lnSpc>
                        <a:spcBef>
                          <a:spcPts val="0"/>
                        </a:spcBef>
                        <a:spcAft>
                          <a:spcPts val="0"/>
                        </a:spcAft>
                        <a:buNone/>
                      </a:pPr>
                      <a:r>
                        <a:rPr lang="es-DO" sz="1600" u="none" strike="noStrike" cap="none" dirty="0"/>
                        <a:t>Media para Adultos</a:t>
                      </a:r>
                      <a:endParaRPr sz="1600" b="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63.7%</a:t>
                      </a:r>
                      <a:endParaRPr sz="1600" u="none" strike="noStrike" cap="none" dirty="0">
                        <a:latin typeface="Calibri"/>
                        <a:ea typeface="Calibri"/>
                        <a:cs typeface="Calibri"/>
                        <a:sym typeface="Calibri"/>
                      </a:endParaRPr>
                    </a:p>
                  </a:txBody>
                  <a:tcPr marL="68575" marR="68575" marT="0" marB="0" anchor="ctr"/>
                </a:tc>
                <a:tc>
                  <a:txBody>
                    <a:bodyPr/>
                    <a:lstStyle/>
                    <a:p>
                      <a:pPr marL="36000" marR="0" lvl="0" indent="0" algn="ctr" rtl="0">
                        <a:lnSpc>
                          <a:spcPct val="107000"/>
                        </a:lnSpc>
                        <a:spcBef>
                          <a:spcPts val="0"/>
                        </a:spcBef>
                        <a:spcAft>
                          <a:spcPts val="0"/>
                        </a:spcAft>
                        <a:buNone/>
                      </a:pPr>
                      <a:r>
                        <a:rPr lang="es-DO" sz="1600" u="none" strike="noStrike" cap="none"/>
                        <a:t>16.55</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15.31</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17.02</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16.16</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16.26</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16.69</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97.42%</a:t>
                      </a:r>
                      <a:endParaRPr sz="1600" u="none" strike="noStrike" cap="none" dirty="0">
                        <a:latin typeface="Calibri"/>
                        <a:ea typeface="Calibri"/>
                        <a:cs typeface="Calibri"/>
                        <a:sym typeface="Calibri"/>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0002"/>
                  </a:ext>
                </a:extLst>
              </a:tr>
              <a:tr h="369200">
                <a:tc>
                  <a:txBody>
                    <a:bodyPr/>
                    <a:lstStyle/>
                    <a:p>
                      <a:pPr marL="36000" marR="0" lvl="0" indent="0" algn="l" rtl="0">
                        <a:lnSpc>
                          <a:spcPct val="107000"/>
                        </a:lnSpc>
                        <a:spcBef>
                          <a:spcPts val="0"/>
                        </a:spcBef>
                        <a:spcAft>
                          <a:spcPts val="0"/>
                        </a:spcAft>
                        <a:buNone/>
                      </a:pPr>
                      <a:r>
                        <a:rPr lang="es-DO" sz="1600" u="none" strike="noStrike" cap="none"/>
                        <a:t>Artes</a:t>
                      </a:r>
                      <a:endParaRPr sz="1600" b="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61.2%</a:t>
                      </a:r>
                      <a:endParaRPr sz="1600" u="none" strike="noStrike" cap="none" dirty="0">
                        <a:latin typeface="Calibri"/>
                        <a:ea typeface="Calibri"/>
                        <a:cs typeface="Calibri"/>
                        <a:sym typeface="Calibri"/>
                      </a:endParaRPr>
                    </a:p>
                  </a:txBody>
                  <a:tcPr marL="68575" marR="68575" marT="0" marB="0" anchor="ctr"/>
                </a:tc>
                <a:tc>
                  <a:txBody>
                    <a:bodyPr/>
                    <a:lstStyle/>
                    <a:p>
                      <a:pPr marL="36000" marR="0" lvl="0" indent="0" algn="ctr" rtl="0">
                        <a:lnSpc>
                          <a:spcPct val="107000"/>
                        </a:lnSpc>
                        <a:spcBef>
                          <a:spcPts val="0"/>
                        </a:spcBef>
                        <a:spcAft>
                          <a:spcPts val="0"/>
                        </a:spcAft>
                        <a:buNone/>
                      </a:pPr>
                      <a:r>
                        <a:rPr lang="es-DO" sz="1600" u="none" strike="noStrike" cap="none" dirty="0"/>
                        <a:t>19.17</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16.61</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16.96</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17.08</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17.46</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17.61</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99.12%</a:t>
                      </a:r>
                      <a:endParaRPr sz="1600" u="none" strike="noStrike" cap="none" dirty="0">
                        <a:latin typeface="Calibri"/>
                        <a:ea typeface="Calibri"/>
                        <a:cs typeface="Calibri"/>
                        <a:sym typeface="Calibri"/>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0003"/>
                  </a:ext>
                </a:extLst>
              </a:tr>
              <a:tr h="382750">
                <a:tc>
                  <a:txBody>
                    <a:bodyPr/>
                    <a:lstStyle/>
                    <a:p>
                      <a:pPr marL="36000" marR="0" lvl="0" indent="0" algn="l" rtl="0">
                        <a:lnSpc>
                          <a:spcPct val="107000"/>
                        </a:lnSpc>
                        <a:spcBef>
                          <a:spcPts val="0"/>
                        </a:spcBef>
                        <a:spcAft>
                          <a:spcPts val="0"/>
                        </a:spcAft>
                        <a:buNone/>
                      </a:pPr>
                      <a:r>
                        <a:rPr lang="es-DO" sz="1600" u="none" strike="noStrike" cap="none"/>
                        <a:t>Técnico Profesional</a:t>
                      </a:r>
                      <a:endParaRPr sz="1600" b="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80.9%</a:t>
                      </a:r>
                      <a:endParaRPr sz="1600" b="1" u="none" strike="noStrike" cap="none" dirty="0">
                        <a:solidFill>
                          <a:schemeClr val="accent3">
                            <a:lumMod val="50000"/>
                          </a:schemeClr>
                        </a:solidFill>
                        <a:latin typeface="Calibri"/>
                        <a:ea typeface="Calibri"/>
                        <a:cs typeface="Calibri"/>
                        <a:sym typeface="Calibri"/>
                      </a:endParaRPr>
                    </a:p>
                  </a:txBody>
                  <a:tcPr marL="68575" marR="68575" marT="0" marB="0" anchor="ctr"/>
                </a:tc>
                <a:tc>
                  <a:txBody>
                    <a:bodyPr/>
                    <a:lstStyle/>
                    <a:p>
                      <a:pPr marL="36000" marR="0" lvl="0" indent="0" algn="ctr" rtl="0">
                        <a:lnSpc>
                          <a:spcPct val="107000"/>
                        </a:lnSpc>
                        <a:spcBef>
                          <a:spcPts val="0"/>
                        </a:spcBef>
                        <a:spcAft>
                          <a:spcPts val="0"/>
                        </a:spcAft>
                        <a:buNone/>
                      </a:pPr>
                      <a:r>
                        <a:rPr lang="es-DO" sz="1600" u="none" strike="noStrike" cap="none"/>
                        <a:t>20.52</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18.14</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18.37</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a:t>18.41</a:t>
                      </a:r>
                      <a:endParaRPr sz="1600" u="none" strike="noStrike" cap="none">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18.86</a:t>
                      </a:r>
                      <a:endParaRPr sz="1600" u="none" strike="noStrike" cap="none" dirty="0">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19.04</a:t>
                      </a:r>
                      <a:endParaRPr sz="1600" b="1" u="none" strike="noStrike" cap="none" dirty="0">
                        <a:solidFill>
                          <a:schemeClr val="accent3">
                            <a:lumMod val="50000"/>
                          </a:schemeClr>
                        </a:solidFill>
                        <a:latin typeface="Calibri"/>
                        <a:ea typeface="Calibri"/>
                        <a:cs typeface="Calibri"/>
                        <a:sym typeface="Calibri"/>
                      </a:endParaRPr>
                    </a:p>
                  </a:txBody>
                  <a:tcPr marL="44450" marR="44450" marT="0" marB="0" anchor="ctr"/>
                </a:tc>
                <a:tc>
                  <a:txBody>
                    <a:bodyPr/>
                    <a:lstStyle/>
                    <a:p>
                      <a:pPr marL="36000" marR="0" lvl="0" indent="0" algn="ctr" rtl="0">
                        <a:lnSpc>
                          <a:spcPct val="107000"/>
                        </a:lnSpc>
                        <a:spcBef>
                          <a:spcPts val="0"/>
                        </a:spcBef>
                        <a:spcAft>
                          <a:spcPts val="0"/>
                        </a:spcAft>
                        <a:buNone/>
                      </a:pPr>
                      <a:r>
                        <a:rPr lang="es-DO" sz="1600" u="none" strike="noStrike" cap="none" dirty="0"/>
                        <a:t>99.05%</a:t>
                      </a:r>
                      <a:endParaRPr sz="1600" u="none" strike="noStrike" cap="none" dirty="0">
                        <a:latin typeface="Calibri"/>
                        <a:ea typeface="Calibri"/>
                        <a:cs typeface="Calibri"/>
                        <a:sym typeface="Calibri"/>
                      </a:endParaRPr>
                    </a:p>
                  </a:txBody>
                  <a:tcPr marL="44450" marR="44450" marT="0" marB="0" anchor="c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12" name="Google Shape;336;p32"/>
          <p:cNvSpPr txBox="1"/>
          <p:nvPr/>
        </p:nvSpPr>
        <p:spPr>
          <a:xfrm>
            <a:off x="390576" y="3576399"/>
            <a:ext cx="4024200" cy="11384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DO" sz="1600" dirty="0">
                <a:ea typeface="Calibri"/>
                <a:cs typeface="Arial"/>
                <a:sym typeface="Calibri"/>
              </a:rPr>
              <a:t>La Modalidad ETP obtuvo los mejores resultados en la 1ra Convocatoria e las Pruebas Nacionales 2018 y en las cualificaciones promedio. </a:t>
            </a:r>
            <a:endParaRPr sz="1600" dirty="0">
              <a:ea typeface="Calibri"/>
              <a:cs typeface="Arial"/>
              <a:sym typeface="Calibri"/>
            </a:endParaRPr>
          </a:p>
        </p:txBody>
      </p:sp>
      <p:sp>
        <p:nvSpPr>
          <p:cNvPr id="13" name="Google Shape;337;p32"/>
          <p:cNvSpPr txBox="1"/>
          <p:nvPr/>
        </p:nvSpPr>
        <p:spPr>
          <a:xfrm>
            <a:off x="4937149" y="3568958"/>
            <a:ext cx="3585000" cy="114199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DO" sz="1600" dirty="0">
                <a:solidFill>
                  <a:schemeClr val="dk1"/>
                </a:solidFill>
                <a:ea typeface="Gill Sans"/>
                <a:cs typeface="Arial"/>
                <a:sym typeface="Gill Sans"/>
              </a:rPr>
              <a:t>Ninguna de las modalidades de Educación Secundaria logró las metas que el PEE 2016-2020 se había propuesto para este año.</a:t>
            </a:r>
            <a:endParaRPr sz="1600" dirty="0">
              <a:solidFill>
                <a:schemeClr val="dk1"/>
              </a:solidFill>
              <a:ea typeface="Gill Sans"/>
              <a:cs typeface="Arial"/>
              <a:sym typeface="Gill Sans"/>
            </a:endParaRPr>
          </a:p>
        </p:txBody>
      </p:sp>
      <p:pic>
        <p:nvPicPr>
          <p:cNvPr id="14" name="Picture 13"/>
          <p:cNvPicPr>
            <a:picLocks noChangeAspect="1"/>
          </p:cNvPicPr>
          <p:nvPr/>
        </p:nvPicPr>
        <p:blipFill>
          <a:blip r:embed="rId4"/>
          <a:stretch>
            <a:fillRect/>
          </a:stretch>
        </p:blipFill>
        <p:spPr>
          <a:xfrm>
            <a:off x="2156556" y="3122555"/>
            <a:ext cx="463440" cy="463438"/>
          </a:xfrm>
          <a:prstGeom prst="rect">
            <a:avLst/>
          </a:prstGeom>
        </p:spPr>
      </p:pic>
      <p:pic>
        <p:nvPicPr>
          <p:cNvPr id="15" name="Picture 14"/>
          <p:cNvPicPr>
            <a:picLocks noChangeAspect="1"/>
          </p:cNvPicPr>
          <p:nvPr/>
        </p:nvPicPr>
        <p:blipFill rotWithShape="1">
          <a:blip r:embed="rId5"/>
          <a:srcRect t="6218" b="17323"/>
          <a:stretch/>
        </p:blipFill>
        <p:spPr>
          <a:xfrm>
            <a:off x="6312813" y="3091382"/>
            <a:ext cx="716158" cy="590660"/>
          </a:xfrm>
          <a:prstGeom prst="rect">
            <a:avLst/>
          </a:prstGeom>
        </p:spPr>
      </p:pic>
      <p:sp>
        <p:nvSpPr>
          <p:cNvPr id="18" name="TextBox 3">
            <a:extLst>
              <a:ext uri="{FF2B5EF4-FFF2-40B4-BE49-F238E27FC236}">
                <a16:creationId xmlns:a16="http://schemas.microsoft.com/office/drawing/2014/main" id="{27970B49-1323-4668-8CA6-3FD63BD5A273}"/>
              </a:ext>
            </a:extLst>
          </p:cNvPr>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20</a:t>
            </a:fld>
            <a:endParaRPr lang="en-US"/>
          </a:p>
        </p:txBody>
      </p:sp>
    </p:spTree>
    <p:extLst>
      <p:ext uri="{BB962C8B-B14F-4D97-AF65-F5344CB8AC3E}">
        <p14:creationId xmlns:p14="http://schemas.microsoft.com/office/powerpoint/2010/main" val="1046143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Screen Shot 2019-04-24 at 4.16.22 PM.png">
            <a:extLst>
              <a:ext uri="{FF2B5EF4-FFF2-40B4-BE49-F238E27FC236}">
                <a16:creationId xmlns:a16="http://schemas.microsoft.com/office/drawing/2014/main" id="{C79B8392-6FCA-418C-96DB-91F39F296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2" name="Google Shape;348;p33"/>
          <p:cNvSpPr txBox="1"/>
          <p:nvPr/>
        </p:nvSpPr>
        <p:spPr>
          <a:xfrm rot="16200000">
            <a:off x="-390926" y="2503564"/>
            <a:ext cx="3354300" cy="400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_tradnl" sz="1600" dirty="0">
                <a:solidFill>
                  <a:schemeClr val="tx1">
                    <a:lumMod val="50000"/>
                    <a:lumOff val="50000"/>
                  </a:schemeClr>
                </a:solidFill>
                <a:ea typeface="Gill Sans"/>
                <a:cs typeface="Arial"/>
                <a:sym typeface="Gill Sans"/>
              </a:rPr>
              <a:t>IMPORTANTES AVANCES EN EL 2018:</a:t>
            </a:r>
            <a:endParaRPr lang="es-ES_tradnl" sz="1600" dirty="0">
              <a:solidFill>
                <a:schemeClr val="tx1">
                  <a:lumMod val="50000"/>
                  <a:lumOff val="50000"/>
                </a:schemeClr>
              </a:solidFill>
              <a:cs typeface="Arial"/>
            </a:endParaRPr>
          </a:p>
        </p:txBody>
      </p:sp>
      <p:sp>
        <p:nvSpPr>
          <p:cNvPr id="13" name="Google Shape;349;p33"/>
          <p:cNvSpPr txBox="1"/>
          <p:nvPr/>
        </p:nvSpPr>
        <p:spPr>
          <a:xfrm>
            <a:off x="1606151" y="1212993"/>
            <a:ext cx="6351534" cy="678362"/>
          </a:xfrm>
          <a:prstGeom prst="rect">
            <a:avLst/>
          </a:prstGeom>
          <a:noFill/>
          <a:ln>
            <a:noFill/>
          </a:ln>
        </p:spPr>
        <p:txBody>
          <a:bodyPr spcFirstLastPara="1" wrap="square" lIns="91425" tIns="91425" rIns="91425" bIns="91425" anchor="t" anchorCtr="0">
            <a:noAutofit/>
          </a:bodyPr>
          <a:lstStyle/>
          <a:p>
            <a:pPr lvl="1" algn="just" rtl="0">
              <a:spcBef>
                <a:spcPts val="0"/>
              </a:spcBef>
              <a:spcAft>
                <a:spcPts val="0"/>
              </a:spcAft>
              <a:buClr>
                <a:schemeClr val="dk1"/>
              </a:buClr>
              <a:buSzPts val="1400"/>
            </a:pPr>
            <a:r>
              <a:rPr lang="es-DO" sz="1600" dirty="0">
                <a:solidFill>
                  <a:schemeClr val="dk1"/>
                </a:solidFill>
                <a:ea typeface="Gill Sans"/>
                <a:cs typeface="Arial"/>
                <a:sym typeface="Gill Sans"/>
              </a:rPr>
              <a:t>Ordenación del Catálogo Nacional de Cualificaciones en 22 Familias Profesionales</a:t>
            </a:r>
            <a:endParaRPr sz="1600" dirty="0">
              <a:cs typeface="Arial"/>
            </a:endParaRPr>
          </a:p>
        </p:txBody>
      </p:sp>
      <p:sp>
        <p:nvSpPr>
          <p:cNvPr id="14" name="Google Shape;350;p33"/>
          <p:cNvSpPr txBox="1"/>
          <p:nvPr/>
        </p:nvSpPr>
        <p:spPr>
          <a:xfrm>
            <a:off x="1631025" y="1975988"/>
            <a:ext cx="6306122" cy="482700"/>
          </a:xfrm>
          <a:prstGeom prst="rect">
            <a:avLst/>
          </a:prstGeom>
          <a:noFill/>
          <a:ln>
            <a:noFill/>
          </a:ln>
        </p:spPr>
        <p:txBody>
          <a:bodyPr spcFirstLastPara="1" wrap="square" lIns="91425" tIns="91425" rIns="91425" bIns="91425" anchor="t" anchorCtr="0">
            <a:noAutofit/>
          </a:bodyPr>
          <a:lstStyle/>
          <a:p>
            <a:pPr lvl="1" algn="just" rtl="0">
              <a:spcBef>
                <a:spcPts val="0"/>
              </a:spcBef>
              <a:spcAft>
                <a:spcPts val="0"/>
              </a:spcAft>
              <a:buClr>
                <a:schemeClr val="dk1"/>
              </a:buClr>
              <a:buSzPts val="1400"/>
            </a:pPr>
            <a:r>
              <a:rPr lang="es-DO" sz="1600" dirty="0">
                <a:solidFill>
                  <a:schemeClr val="dk1"/>
                </a:solidFill>
                <a:ea typeface="Gill Sans"/>
                <a:cs typeface="Arial"/>
                <a:sym typeface="Gill Sans"/>
              </a:rPr>
              <a:t>Pilotaje del MNC en el Sector Salud</a:t>
            </a:r>
            <a:endParaRPr sz="1600" dirty="0">
              <a:cs typeface="Arial"/>
            </a:endParaRPr>
          </a:p>
        </p:txBody>
      </p:sp>
      <p:sp>
        <p:nvSpPr>
          <p:cNvPr id="15" name="Google Shape;351;p33"/>
          <p:cNvSpPr txBox="1"/>
          <p:nvPr/>
        </p:nvSpPr>
        <p:spPr>
          <a:xfrm>
            <a:off x="1593515" y="2509240"/>
            <a:ext cx="6343632" cy="482700"/>
          </a:xfrm>
          <a:prstGeom prst="rect">
            <a:avLst/>
          </a:prstGeom>
          <a:noFill/>
          <a:ln>
            <a:noFill/>
          </a:ln>
        </p:spPr>
        <p:txBody>
          <a:bodyPr spcFirstLastPara="1" wrap="square" lIns="91425" tIns="91425" rIns="91425" bIns="91425" anchor="t" anchorCtr="0">
            <a:noAutofit/>
          </a:bodyPr>
          <a:lstStyle/>
          <a:p>
            <a:pPr lvl="1" algn="just" rtl="0">
              <a:spcBef>
                <a:spcPts val="0"/>
              </a:spcBef>
              <a:spcAft>
                <a:spcPts val="0"/>
              </a:spcAft>
              <a:buClr>
                <a:schemeClr val="dk1"/>
              </a:buClr>
              <a:buSzPts val="1400"/>
            </a:pPr>
            <a:r>
              <a:rPr lang="es-DO" sz="1600" dirty="0">
                <a:solidFill>
                  <a:schemeClr val="dk1"/>
                </a:solidFill>
                <a:ea typeface="Gill Sans"/>
                <a:cs typeface="Arial"/>
                <a:sym typeface="Gill Sans"/>
              </a:rPr>
              <a:t>Inicio Pilotaje del MNC en el Sector Turismo</a:t>
            </a:r>
            <a:endParaRPr sz="1600" dirty="0">
              <a:cs typeface="Arial"/>
            </a:endParaRPr>
          </a:p>
        </p:txBody>
      </p:sp>
      <p:sp>
        <p:nvSpPr>
          <p:cNvPr id="16" name="Google Shape;352;p33"/>
          <p:cNvSpPr txBox="1"/>
          <p:nvPr/>
        </p:nvSpPr>
        <p:spPr>
          <a:xfrm>
            <a:off x="1569033" y="3066736"/>
            <a:ext cx="6368114" cy="593771"/>
          </a:xfrm>
          <a:prstGeom prst="rect">
            <a:avLst/>
          </a:prstGeom>
          <a:noFill/>
          <a:ln>
            <a:noFill/>
          </a:ln>
        </p:spPr>
        <p:txBody>
          <a:bodyPr spcFirstLastPara="1" wrap="square" lIns="91425" tIns="91425" rIns="91425" bIns="91425" anchor="t" anchorCtr="0">
            <a:noAutofit/>
          </a:bodyPr>
          <a:lstStyle/>
          <a:p>
            <a:pPr lvl="1" algn="just" rtl="0">
              <a:spcBef>
                <a:spcPts val="0"/>
              </a:spcBef>
              <a:spcAft>
                <a:spcPts val="0"/>
              </a:spcAft>
              <a:buClr>
                <a:schemeClr val="dk1"/>
              </a:buClr>
              <a:buSzPts val="1400"/>
            </a:pPr>
            <a:r>
              <a:rPr lang="es-DO" sz="1600" dirty="0">
                <a:solidFill>
                  <a:schemeClr val="dk1"/>
                </a:solidFill>
                <a:ea typeface="Gill Sans"/>
                <a:cs typeface="Arial"/>
                <a:sym typeface="Gill Sans"/>
              </a:rPr>
              <a:t>Propuesta de Estructura Institucional y Mecanismos de Garantía de Calidad para la puesta en marcha del MNC</a:t>
            </a:r>
            <a:endParaRPr sz="1600" dirty="0">
              <a:cs typeface="Arial"/>
            </a:endParaRPr>
          </a:p>
        </p:txBody>
      </p:sp>
      <p:sp>
        <p:nvSpPr>
          <p:cNvPr id="17" name="Google Shape;353;p33"/>
          <p:cNvSpPr txBox="1"/>
          <p:nvPr/>
        </p:nvSpPr>
        <p:spPr>
          <a:xfrm>
            <a:off x="1542573" y="3888235"/>
            <a:ext cx="6415112" cy="492579"/>
          </a:xfrm>
          <a:prstGeom prst="rect">
            <a:avLst/>
          </a:prstGeom>
          <a:noFill/>
          <a:ln>
            <a:noFill/>
          </a:ln>
        </p:spPr>
        <p:txBody>
          <a:bodyPr spcFirstLastPara="1" wrap="square" lIns="91425" tIns="91425" rIns="91425" bIns="91425" anchor="t" anchorCtr="0">
            <a:noAutofit/>
          </a:bodyPr>
          <a:lstStyle/>
          <a:p>
            <a:pPr lvl="1" algn="just" rtl="0">
              <a:spcBef>
                <a:spcPts val="0"/>
              </a:spcBef>
              <a:spcAft>
                <a:spcPts val="0"/>
              </a:spcAft>
              <a:buClr>
                <a:schemeClr val="dk1"/>
              </a:buClr>
              <a:buSzPts val="1400"/>
            </a:pPr>
            <a:r>
              <a:rPr lang="es-DO" sz="1600" dirty="0">
                <a:solidFill>
                  <a:schemeClr val="dk1"/>
                </a:solidFill>
                <a:ea typeface="Gill Sans"/>
                <a:cs typeface="Arial"/>
                <a:sym typeface="Gill Sans"/>
              </a:rPr>
              <a:t>Propuesta de normativa para adopción oficial del MNC.</a:t>
            </a:r>
            <a:endParaRPr sz="1600" dirty="0">
              <a:solidFill>
                <a:schemeClr val="dk1"/>
              </a:solidFill>
              <a:cs typeface="Arial"/>
            </a:endParaRPr>
          </a:p>
        </p:txBody>
      </p:sp>
      <p:sp>
        <p:nvSpPr>
          <p:cNvPr id="19" name="Google Shape;345;p33"/>
          <p:cNvSpPr/>
          <p:nvPr/>
        </p:nvSpPr>
        <p:spPr>
          <a:xfrm>
            <a:off x="1243174" y="304585"/>
            <a:ext cx="4157646" cy="41734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400" b="1" dirty="0">
                <a:solidFill>
                  <a:schemeClr val="tx1">
                    <a:lumMod val="50000"/>
                    <a:lumOff val="50000"/>
                  </a:schemeClr>
                </a:solidFill>
                <a:latin typeface="Arial" panose="020B0604020202020204" pitchFamily="34" charset="0"/>
                <a:ea typeface="Gill Sans"/>
                <a:cs typeface="Arial" panose="020B0604020202020204" pitchFamily="34" charset="0"/>
                <a:sym typeface="Gill Sans"/>
              </a:rPr>
              <a:t>MARCO NACIONAL DE CUALIFICACIONES</a:t>
            </a:r>
          </a:p>
        </p:txBody>
      </p:sp>
      <p:pic>
        <p:nvPicPr>
          <p:cNvPr id="6" name="Picture 5"/>
          <p:cNvPicPr>
            <a:picLocks noChangeAspect="1"/>
          </p:cNvPicPr>
          <p:nvPr/>
        </p:nvPicPr>
        <p:blipFill>
          <a:blip r:embed="rId4"/>
          <a:stretch>
            <a:fillRect/>
          </a:stretch>
        </p:blipFill>
        <p:spPr>
          <a:xfrm>
            <a:off x="1680495" y="1360575"/>
            <a:ext cx="404356" cy="404356"/>
          </a:xfrm>
          <a:prstGeom prst="rect">
            <a:avLst/>
          </a:prstGeom>
        </p:spPr>
      </p:pic>
      <p:pic>
        <p:nvPicPr>
          <p:cNvPr id="20" name="Picture 19"/>
          <p:cNvPicPr>
            <a:picLocks noChangeAspect="1"/>
          </p:cNvPicPr>
          <p:nvPr/>
        </p:nvPicPr>
        <p:blipFill>
          <a:blip r:embed="rId5"/>
          <a:stretch>
            <a:fillRect/>
          </a:stretch>
        </p:blipFill>
        <p:spPr>
          <a:xfrm>
            <a:off x="1752408" y="1975988"/>
            <a:ext cx="332443" cy="332443"/>
          </a:xfrm>
          <a:prstGeom prst="rect">
            <a:avLst/>
          </a:prstGeom>
        </p:spPr>
      </p:pic>
      <p:pic>
        <p:nvPicPr>
          <p:cNvPr id="21" name="Picture 20"/>
          <p:cNvPicPr>
            <a:picLocks noChangeAspect="1"/>
          </p:cNvPicPr>
          <p:nvPr/>
        </p:nvPicPr>
        <p:blipFill>
          <a:blip r:embed="rId6"/>
          <a:stretch>
            <a:fillRect/>
          </a:stretch>
        </p:blipFill>
        <p:spPr>
          <a:xfrm>
            <a:off x="1680495" y="2549711"/>
            <a:ext cx="404356" cy="404356"/>
          </a:xfrm>
          <a:prstGeom prst="rect">
            <a:avLst/>
          </a:prstGeom>
        </p:spPr>
      </p:pic>
      <p:pic>
        <p:nvPicPr>
          <p:cNvPr id="22" name="Picture 21"/>
          <p:cNvPicPr>
            <a:picLocks noChangeAspect="1"/>
          </p:cNvPicPr>
          <p:nvPr/>
        </p:nvPicPr>
        <p:blipFill>
          <a:blip r:embed="rId7"/>
          <a:stretch>
            <a:fillRect/>
          </a:stretch>
        </p:blipFill>
        <p:spPr>
          <a:xfrm>
            <a:off x="1669898" y="3161432"/>
            <a:ext cx="388006" cy="388006"/>
          </a:xfrm>
          <a:prstGeom prst="rect">
            <a:avLst/>
          </a:prstGeom>
        </p:spPr>
      </p:pic>
      <p:pic>
        <p:nvPicPr>
          <p:cNvPr id="23" name="Picture 22"/>
          <p:cNvPicPr>
            <a:picLocks noChangeAspect="1"/>
          </p:cNvPicPr>
          <p:nvPr/>
        </p:nvPicPr>
        <p:blipFill>
          <a:blip r:embed="rId8"/>
          <a:stretch>
            <a:fillRect/>
          </a:stretch>
        </p:blipFill>
        <p:spPr>
          <a:xfrm>
            <a:off x="1742576" y="3888235"/>
            <a:ext cx="292394" cy="292394"/>
          </a:xfrm>
          <a:prstGeom prst="rect">
            <a:avLst/>
          </a:prstGeom>
        </p:spPr>
      </p:pic>
      <p:sp>
        <p:nvSpPr>
          <p:cNvPr id="25" name="TextBox 3">
            <a:extLst>
              <a:ext uri="{FF2B5EF4-FFF2-40B4-BE49-F238E27FC236}">
                <a16:creationId xmlns:a16="http://schemas.microsoft.com/office/drawing/2014/main" id="{73F5FA6B-9C0D-45FE-8E0D-C53DC4978C81}"/>
              </a:ext>
            </a:extLst>
          </p:cNvPr>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21</a:t>
            </a:fld>
            <a:endParaRPr lang="en-US"/>
          </a:p>
        </p:txBody>
      </p:sp>
    </p:spTree>
    <p:extLst>
      <p:ext uri="{BB962C8B-B14F-4D97-AF65-F5344CB8AC3E}">
        <p14:creationId xmlns:p14="http://schemas.microsoft.com/office/powerpoint/2010/main" val="1046143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5" name="Rectangle 4"/>
          <p:cNvSpPr/>
          <p:nvPr/>
        </p:nvSpPr>
        <p:spPr>
          <a:xfrm>
            <a:off x="1419114" y="2002489"/>
            <a:ext cx="7597295" cy="1754326"/>
          </a:xfrm>
          <a:prstGeom prst="rect">
            <a:avLst/>
          </a:prstGeom>
        </p:spPr>
        <p:txBody>
          <a:bodyPr wrap="square">
            <a:spAutoFit/>
          </a:bodyPr>
          <a:lstStyle/>
          <a:p>
            <a:pPr>
              <a:lnSpc>
                <a:spcPct val="90000"/>
              </a:lnSpc>
            </a:pPr>
            <a:r>
              <a:rPr lang="es-ES" sz="4000" b="1" dirty="0">
                <a:solidFill>
                  <a:schemeClr val="tx2">
                    <a:lumMod val="75000"/>
                  </a:schemeClr>
                </a:solidFill>
                <a:latin typeface="Arial Black"/>
                <a:cs typeface="Arial Black"/>
              </a:rPr>
              <a:t>POBLACIÓN EN SITUACIÓN</a:t>
            </a:r>
          </a:p>
          <a:p>
            <a:pPr>
              <a:lnSpc>
                <a:spcPct val="90000"/>
              </a:lnSpc>
            </a:pPr>
            <a:r>
              <a:rPr lang="es-ES" sz="4000" b="1" dirty="0">
                <a:solidFill>
                  <a:schemeClr val="tx2">
                    <a:lumMod val="75000"/>
                  </a:schemeClr>
                </a:solidFill>
                <a:latin typeface="Arial Black"/>
                <a:cs typeface="Arial Black"/>
              </a:rPr>
              <a:t>DE VULNERABILIDAD</a:t>
            </a:r>
            <a:endParaRPr lang="en-US" sz="4000" dirty="0">
              <a:solidFill>
                <a:schemeClr val="tx2">
                  <a:lumMod val="75000"/>
                </a:schemeClr>
              </a:solidFill>
              <a:latin typeface="Arial Black"/>
              <a:cs typeface="Arial Black"/>
            </a:endParaRPr>
          </a:p>
        </p:txBody>
      </p:sp>
      <p:pic>
        <p:nvPicPr>
          <p:cNvPr id="2" name="Picture 1" descr="Screen Shot 2019-04-24 at 4.43.32 PM.png"/>
          <p:cNvPicPr>
            <a:picLocks noChangeAspect="1"/>
          </p:cNvPicPr>
          <p:nvPr/>
        </p:nvPicPr>
        <p:blipFill rotWithShape="1">
          <a:blip r:embed="rId3">
            <a:extLst>
              <a:ext uri="{28A0092B-C50C-407E-A947-70E740481C1C}">
                <a14:useLocalDpi xmlns:a14="http://schemas.microsoft.com/office/drawing/2010/main" val="0"/>
              </a:ext>
            </a:extLst>
          </a:blip>
          <a:srcRect l="4828"/>
          <a:stretch/>
        </p:blipFill>
        <p:spPr>
          <a:xfrm>
            <a:off x="0" y="764678"/>
            <a:ext cx="1494671" cy="2969834"/>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22</a:t>
            </a:fld>
            <a:endParaRPr lang="en-US"/>
          </a:p>
        </p:txBody>
      </p:sp>
    </p:spTree>
    <p:extLst>
      <p:ext uri="{BB962C8B-B14F-4D97-AF65-F5344CB8AC3E}">
        <p14:creationId xmlns:p14="http://schemas.microsoft.com/office/powerpoint/2010/main" val="3863972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4.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4" name="TextBox 3"/>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597956" y="-975291"/>
            <a:ext cx="309390" cy="300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SERVICIOS DE ALIMENTACIÓN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3" name="Google Shape;365;p34"/>
          <p:cNvSpPr txBox="1"/>
          <p:nvPr/>
        </p:nvSpPr>
        <p:spPr>
          <a:xfrm>
            <a:off x="272679" y="2280903"/>
            <a:ext cx="8414121" cy="1261649"/>
          </a:xfrm>
          <a:prstGeom prst="rect">
            <a:avLst/>
          </a:prstGeom>
          <a:noFill/>
          <a:ln>
            <a:noFill/>
          </a:ln>
        </p:spPr>
        <p:txBody>
          <a:bodyPr spcFirstLastPara="1" wrap="square" lIns="91425" tIns="91425" rIns="91425" bIns="91425" anchor="t" anchorCtr="0">
            <a:noAutofit/>
          </a:bodyPr>
          <a:lstStyle/>
          <a:p>
            <a:pPr marL="285750" lvl="0" indent="-285750" algn="just" rtl="0">
              <a:lnSpc>
                <a:spcPct val="115000"/>
              </a:lnSpc>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Con una </a:t>
            </a:r>
            <a:r>
              <a:rPr lang="es-DO" sz="1600" b="1" dirty="0">
                <a:solidFill>
                  <a:srgbClr val="E25E6A"/>
                </a:solidFill>
                <a:cs typeface="Arial"/>
                <a:sym typeface="Gill Sans"/>
              </a:rPr>
              <a:t>población proyectada en el país para 2018 de 10.266.149 personas</a:t>
            </a:r>
            <a:r>
              <a:rPr lang="es-DO" sz="1600" dirty="0">
                <a:solidFill>
                  <a:schemeClr val="dk1"/>
                </a:solidFill>
                <a:ea typeface="Gill Sans"/>
                <a:cs typeface="Arial"/>
                <a:sym typeface="Gill Sans"/>
              </a:rPr>
              <a:t>, </a:t>
            </a:r>
            <a:r>
              <a:rPr lang="es-DO" sz="1600" dirty="0">
                <a:solidFill>
                  <a:schemeClr val="dk1"/>
                </a:solidFill>
                <a:ea typeface="Calibri"/>
                <a:cs typeface="Arial"/>
                <a:sym typeface="Calibri"/>
              </a:rPr>
              <a:t>el MINERD está suministrando alguna ración alimenticia al 17.67% de la población total del país y aproximadamente un 10%  recibe desayuno, almuerzo y merienda a través del Programa de Alimentación Escolar.</a:t>
            </a:r>
            <a:endParaRPr sz="1600" dirty="0">
              <a:solidFill>
                <a:schemeClr val="dk1"/>
              </a:solidFill>
              <a:ea typeface="Calibri"/>
              <a:cs typeface="Arial"/>
              <a:sym typeface="Calibri"/>
            </a:endParaRPr>
          </a:p>
        </p:txBody>
      </p:sp>
      <p:sp>
        <p:nvSpPr>
          <p:cNvPr id="14" name="Google Shape;367;p34"/>
          <p:cNvSpPr txBox="1"/>
          <p:nvPr/>
        </p:nvSpPr>
        <p:spPr>
          <a:xfrm>
            <a:off x="272679" y="1012392"/>
            <a:ext cx="8414121" cy="1132094"/>
          </a:xfrm>
          <a:prstGeom prst="rect">
            <a:avLst/>
          </a:prstGeom>
          <a:noFill/>
          <a:ln>
            <a:noFill/>
          </a:ln>
        </p:spPr>
        <p:txBody>
          <a:bodyPr spcFirstLastPara="1" wrap="square" lIns="91425" tIns="91425" rIns="91425" bIns="91425" anchor="t" anchorCtr="0">
            <a:noAutofit/>
          </a:bodyPr>
          <a:lstStyle/>
          <a:p>
            <a:pPr marL="285750" lvl="0" indent="-285750" algn="just" rtl="0">
              <a:spcBef>
                <a:spcPts val="0"/>
              </a:spcBef>
              <a:spcAft>
                <a:spcPts val="0"/>
              </a:spcAft>
              <a:buClr>
                <a:schemeClr val="dk1"/>
              </a:buClr>
              <a:buSzPts val="1200"/>
              <a:buFont typeface="Arial" panose="020B0604020202020204" pitchFamily="34" charset="0"/>
              <a:buChar char="•"/>
            </a:pPr>
            <a:r>
              <a:rPr lang="es-DO" sz="1600" dirty="0">
                <a:ea typeface="Gill Sans"/>
                <a:cs typeface="Arial"/>
                <a:sym typeface="Gill Sans"/>
              </a:rPr>
              <a:t>El INABIE reporta que </a:t>
            </a:r>
            <a:r>
              <a:rPr lang="es-DO" sz="1600" b="1" dirty="0">
                <a:solidFill>
                  <a:srgbClr val="E25E6A"/>
                </a:solidFill>
                <a:ea typeface="Gill Sans"/>
                <a:cs typeface="Arial"/>
                <a:sym typeface="Gill Sans"/>
              </a:rPr>
              <a:t>1,814,974 estudiantes, docentes y empleados administrativos de los centros educativos, están siendo atendidos con alguna modalidad del Programa de Alimentación Escolar</a:t>
            </a:r>
            <a:r>
              <a:rPr lang="es-DO" sz="1600" dirty="0">
                <a:ea typeface="Gill Sans"/>
                <a:cs typeface="Arial"/>
                <a:sym typeface="Gill Sans"/>
              </a:rPr>
              <a:t>. De estos, </a:t>
            </a:r>
            <a:r>
              <a:rPr lang="es-DO" sz="1600" b="1" dirty="0">
                <a:solidFill>
                  <a:srgbClr val="E25E6A"/>
                </a:solidFill>
                <a:cs typeface="Arial"/>
                <a:sym typeface="Gill Sans"/>
              </a:rPr>
              <a:t>1,132,000 se benefician de la Modalidad de Jornada Extendida </a:t>
            </a:r>
            <a:r>
              <a:rPr lang="es-DO" sz="1600" dirty="0">
                <a:ea typeface="Gill Sans"/>
                <a:cs typeface="Arial"/>
                <a:sym typeface="Gill Sans"/>
              </a:rPr>
              <a:t>que incluye el desayuno, el almuerzo y la merienda. </a:t>
            </a:r>
            <a:endParaRPr sz="1600" dirty="0">
              <a:cs typeface="Arial"/>
            </a:endParaRPr>
          </a:p>
        </p:txBody>
      </p:sp>
      <p:sp>
        <p:nvSpPr>
          <p:cNvPr id="6" name="Marcador de número de diapositiva 5"/>
          <p:cNvSpPr>
            <a:spLocks noGrp="1"/>
          </p:cNvSpPr>
          <p:nvPr>
            <p:ph type="sldNum" sz="quarter" idx="12"/>
          </p:nvPr>
        </p:nvSpPr>
        <p:spPr/>
        <p:txBody>
          <a:bodyPr/>
          <a:lstStyle/>
          <a:p>
            <a:fld id="{A4124D19-2283-FC49-A358-736FA83B63DF}" type="slidenum">
              <a:rPr lang="en-US" smtClean="0"/>
              <a:t>23</a:t>
            </a:fld>
            <a:endParaRPr lang="en-US"/>
          </a:p>
        </p:txBody>
      </p:sp>
      <p:sp>
        <p:nvSpPr>
          <p:cNvPr id="21" name="Google Shape;365;p34">
            <a:extLst>
              <a:ext uri="{FF2B5EF4-FFF2-40B4-BE49-F238E27FC236}">
                <a16:creationId xmlns:a16="http://schemas.microsoft.com/office/drawing/2014/main" id="{93F689AD-11ED-4262-95FF-0672A34C719F}"/>
              </a:ext>
            </a:extLst>
          </p:cNvPr>
          <p:cNvSpPr txBox="1"/>
          <p:nvPr/>
        </p:nvSpPr>
        <p:spPr>
          <a:xfrm>
            <a:off x="272679" y="3604207"/>
            <a:ext cx="8414121" cy="1261649"/>
          </a:xfrm>
          <a:prstGeom prst="rect">
            <a:avLst/>
          </a:prstGeom>
          <a:solidFill>
            <a:srgbClr val="E25E6A"/>
          </a:solidFill>
          <a:ln>
            <a:noFill/>
          </a:ln>
        </p:spPr>
        <p:txBody>
          <a:bodyPr spcFirstLastPara="1" wrap="square" lIns="91425" tIns="91425" rIns="91425" bIns="91425" anchor="t" anchorCtr="0">
            <a:noAutofit/>
          </a:bodyPr>
          <a:lstStyle/>
          <a:p>
            <a:pPr marL="1200150" lvl="2" indent="-285750" algn="just">
              <a:lnSpc>
                <a:spcPct val="115000"/>
              </a:lnSpc>
              <a:buFont typeface="Arial" panose="020B0604020202020204" pitchFamily="34" charset="0"/>
              <a:buChar char="•"/>
            </a:pPr>
            <a:r>
              <a:rPr lang="es-DO" sz="1600" dirty="0">
                <a:solidFill>
                  <a:schemeClr val="bg1"/>
                </a:solidFill>
                <a:ea typeface="Calibri"/>
                <a:cs typeface="Arial"/>
                <a:sym typeface="Calibri"/>
              </a:rPr>
              <a:t>El MINERD está suministrando alguna ración alimenticia al 17.67% de la población total del país </a:t>
            </a:r>
          </a:p>
          <a:p>
            <a:pPr marL="1200150" lvl="2" indent="-285750" algn="just">
              <a:lnSpc>
                <a:spcPct val="115000"/>
              </a:lnSpc>
              <a:buFont typeface="Arial" panose="020B0604020202020204" pitchFamily="34" charset="0"/>
              <a:buChar char="•"/>
            </a:pPr>
            <a:r>
              <a:rPr lang="es-DO" sz="1600" dirty="0">
                <a:solidFill>
                  <a:schemeClr val="bg1"/>
                </a:solidFill>
                <a:ea typeface="Calibri"/>
                <a:cs typeface="Arial"/>
                <a:sym typeface="Calibri"/>
              </a:rPr>
              <a:t>Un 10%  de la población del país recibe desayuno, almuerzo y merienda a través del Programa de Alimentación Escolar.</a:t>
            </a:r>
            <a:endParaRPr sz="1600" dirty="0">
              <a:solidFill>
                <a:schemeClr val="bg1"/>
              </a:solidFill>
              <a:ea typeface="Calibri"/>
              <a:cs typeface="Arial"/>
              <a:sym typeface="Calibri"/>
            </a:endParaRPr>
          </a:p>
        </p:txBody>
      </p:sp>
      <p:pic>
        <p:nvPicPr>
          <p:cNvPr id="15" name="Picture 4">
            <a:extLst>
              <a:ext uri="{FF2B5EF4-FFF2-40B4-BE49-F238E27FC236}">
                <a16:creationId xmlns:a16="http://schemas.microsoft.com/office/drawing/2014/main" id="{4E14B3B8-DF27-4AF9-957E-5EAD2455CDDC}"/>
              </a:ext>
            </a:extLst>
          </p:cNvPr>
          <p:cNvPicPr>
            <a:picLocks noChangeAspect="1"/>
          </p:cNvPicPr>
          <p:nvPr/>
        </p:nvPicPr>
        <p:blipFill>
          <a:blip r:embed="rId4"/>
          <a:stretch>
            <a:fillRect/>
          </a:stretch>
        </p:blipFill>
        <p:spPr>
          <a:xfrm>
            <a:off x="457200" y="3807278"/>
            <a:ext cx="724648" cy="724648"/>
          </a:xfrm>
          <a:prstGeom prst="rect">
            <a:avLst/>
          </a:prstGeom>
          <a:effectLst>
            <a:outerShdw blurRad="50800" dist="50800" dir="5400000" algn="ctr" rotWithShape="0">
              <a:srgbClr val="E25E6A">
                <a:alpha val="0"/>
              </a:srgbClr>
            </a:outerShdw>
          </a:effectLst>
        </p:spPr>
      </p:pic>
    </p:spTree>
    <p:extLst>
      <p:ext uri="{BB962C8B-B14F-4D97-AF65-F5344CB8AC3E}">
        <p14:creationId xmlns:p14="http://schemas.microsoft.com/office/powerpoint/2010/main" val="85444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descr="TOP-04.jpg">
            <a:extLst>
              <a:ext uri="{FF2B5EF4-FFF2-40B4-BE49-F238E27FC236}">
                <a16:creationId xmlns:a16="http://schemas.microsoft.com/office/drawing/2014/main" id="{48C801D1-B271-4A8A-A536-7EEF1B92AA9D}"/>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23" name="TextBox 3">
            <a:extLst>
              <a:ext uri="{FF2B5EF4-FFF2-40B4-BE49-F238E27FC236}">
                <a16:creationId xmlns:a16="http://schemas.microsoft.com/office/drawing/2014/main" id="{7DFFC0C2-C688-462B-8697-AA03677CC252}"/>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1" name="Google Shape;378;p35"/>
          <p:cNvSpPr txBox="1"/>
          <p:nvPr/>
        </p:nvSpPr>
        <p:spPr>
          <a:xfrm>
            <a:off x="321341" y="724398"/>
            <a:ext cx="8365459" cy="400200"/>
          </a:xfrm>
          <a:prstGeom prst="rect">
            <a:avLst/>
          </a:prstGeom>
          <a:solidFill>
            <a:srgbClr val="ED595F"/>
          </a:solidFill>
          <a:ln>
            <a:noFill/>
          </a:ln>
        </p:spPr>
        <p:txBody>
          <a:bodyPr spcFirstLastPara="1" wrap="square" lIns="91425" tIns="91425" rIns="91425" bIns="91425" anchor="t" anchorCtr="0">
            <a:noAutofit/>
          </a:bodyPr>
          <a:lstStyle/>
          <a:p>
            <a:pPr lvl="0" algn="just" rtl="0">
              <a:spcBef>
                <a:spcPts val="0"/>
              </a:spcBef>
              <a:spcAft>
                <a:spcPts val="0"/>
              </a:spcAft>
            </a:pPr>
            <a:r>
              <a:rPr lang="es-DO" sz="1600" b="1" i="1" dirty="0">
                <a:latin typeface="Arial"/>
                <a:ea typeface="Gill Sans"/>
                <a:cs typeface="Arial"/>
                <a:sym typeface="Gill Sans"/>
              </a:rPr>
              <a:t>Impacto de los Programas del INABIE en las MIPYMES. Alimentación escolar</a:t>
            </a:r>
            <a:endParaRPr sz="1600" b="1" dirty="0">
              <a:latin typeface="Arial"/>
              <a:cs typeface="Arial"/>
            </a:endParaRPr>
          </a:p>
        </p:txBody>
      </p:sp>
      <p:sp>
        <p:nvSpPr>
          <p:cNvPr id="3" name="TextBox 2"/>
          <p:cNvSpPr txBox="1"/>
          <p:nvPr/>
        </p:nvSpPr>
        <p:spPr>
          <a:xfrm>
            <a:off x="4748911" y="3150546"/>
            <a:ext cx="3937889" cy="1323439"/>
          </a:xfrm>
          <a:prstGeom prst="rect">
            <a:avLst/>
          </a:prstGeom>
          <a:noFill/>
        </p:spPr>
        <p:txBody>
          <a:bodyPr wrap="square" rtlCol="0">
            <a:spAutoFit/>
          </a:bodyPr>
          <a:lstStyle/>
          <a:p>
            <a:pPr marL="0" lvl="1" algn="just"/>
            <a:r>
              <a:rPr lang="es-ES_tradnl" sz="1600" dirty="0">
                <a:solidFill>
                  <a:schemeClr val="dk1"/>
                </a:solidFill>
                <a:ea typeface="Gill Sans"/>
                <a:cs typeface="Arial"/>
                <a:sym typeface="Gill Sans"/>
              </a:rPr>
              <a:t>De igual forma, se evidenció desarrollo de la economía local al destacar que </a:t>
            </a:r>
            <a:r>
              <a:rPr lang="es-ES_tradnl" sz="1600" b="1" dirty="0">
                <a:solidFill>
                  <a:srgbClr val="F1585B"/>
                </a:solidFill>
                <a:ea typeface="Gill Sans"/>
                <a:cs typeface="Arial"/>
                <a:sym typeface="Gill Sans"/>
              </a:rPr>
              <a:t>el 56.43% de los suplidores</a:t>
            </a:r>
            <a:r>
              <a:rPr lang="es-ES_tradnl" sz="1600" b="1" dirty="0">
                <a:solidFill>
                  <a:srgbClr val="F1585B"/>
                </a:solidFill>
                <a:cs typeface="Arial"/>
              </a:rPr>
              <a:t> </a:t>
            </a:r>
            <a:r>
              <a:rPr lang="es-ES_tradnl" sz="1600" b="1" dirty="0">
                <a:solidFill>
                  <a:srgbClr val="F1585B"/>
                </a:solidFill>
                <a:ea typeface="Gill Sans"/>
                <a:cs typeface="Arial"/>
                <a:sym typeface="Gill Sans"/>
              </a:rPr>
              <a:t>del PAE compran sus materias primas en el mismo municipio o municipios aledaños</a:t>
            </a:r>
            <a:r>
              <a:rPr lang="es-ES_tradnl" sz="1600" dirty="0">
                <a:solidFill>
                  <a:schemeClr val="dk1"/>
                </a:solidFill>
                <a:ea typeface="Gill Sans"/>
                <a:cs typeface="Arial"/>
                <a:sym typeface="Gill Sans"/>
              </a:rPr>
              <a:t>. </a:t>
            </a:r>
            <a:endParaRPr lang="es-ES_tradnl" sz="1600" i="1" dirty="0">
              <a:solidFill>
                <a:srgbClr val="FF0000"/>
              </a:solidFill>
              <a:ea typeface="Gill Sans"/>
              <a:cs typeface="Arial"/>
              <a:sym typeface="Gill Sans"/>
            </a:endParaRPr>
          </a:p>
        </p:txBody>
      </p:sp>
      <p:sp>
        <p:nvSpPr>
          <p:cNvPr id="6" name="TextBox 5"/>
          <p:cNvSpPr txBox="1"/>
          <p:nvPr/>
        </p:nvSpPr>
        <p:spPr>
          <a:xfrm>
            <a:off x="560975" y="3163184"/>
            <a:ext cx="3617619" cy="1138773"/>
          </a:xfrm>
          <a:prstGeom prst="rect">
            <a:avLst/>
          </a:prstGeom>
          <a:noFill/>
        </p:spPr>
        <p:txBody>
          <a:bodyPr wrap="square" rtlCol="0">
            <a:spAutoFit/>
          </a:bodyPr>
          <a:lstStyle/>
          <a:p>
            <a:pPr marL="0" lvl="1" algn="just"/>
            <a:r>
              <a:rPr lang="es-ES_tradnl" sz="1600" dirty="0">
                <a:solidFill>
                  <a:schemeClr val="dk1"/>
                </a:solidFill>
                <a:ea typeface="Gill Sans"/>
                <a:cs typeface="Arial"/>
                <a:sym typeface="Gill Sans"/>
              </a:rPr>
              <a:t>En el período 2013-2016 los suplidores del PAE crearon </a:t>
            </a:r>
            <a:r>
              <a:rPr lang="es-ES_tradnl" dirty="0">
                <a:solidFill>
                  <a:schemeClr val="dk1"/>
                </a:solidFill>
                <a:ea typeface="Gill Sans"/>
                <a:cs typeface="Arial"/>
                <a:sym typeface="Gill Sans"/>
              </a:rPr>
              <a:t>8,892 nuevos empleos</a:t>
            </a:r>
            <a:r>
              <a:rPr lang="es-ES_tradnl" sz="1600" dirty="0">
                <a:solidFill>
                  <a:schemeClr val="dk1"/>
                </a:solidFill>
                <a:ea typeface="Gill Sans"/>
                <a:cs typeface="Arial"/>
                <a:sym typeface="Gill Sans"/>
              </a:rPr>
              <a:t> debido al incremento del número de empresas.</a:t>
            </a:r>
            <a:endParaRPr lang="es-ES_tradnl" sz="1600" i="1" dirty="0">
              <a:solidFill>
                <a:srgbClr val="FF0000"/>
              </a:solidFill>
              <a:ea typeface="Gill Sans"/>
              <a:cs typeface="Arial"/>
              <a:sym typeface="Gill Sans"/>
            </a:endParaRPr>
          </a:p>
        </p:txBody>
      </p:sp>
      <p:grpSp>
        <p:nvGrpSpPr>
          <p:cNvPr id="2" name="Grupo 1"/>
          <p:cNvGrpSpPr/>
          <p:nvPr/>
        </p:nvGrpSpPr>
        <p:grpSpPr>
          <a:xfrm>
            <a:off x="560976" y="1376487"/>
            <a:ext cx="8125824" cy="781511"/>
            <a:chOff x="729595" y="1588462"/>
            <a:chExt cx="7961867" cy="781511"/>
          </a:xfrm>
        </p:grpSpPr>
        <p:sp>
          <p:nvSpPr>
            <p:cNvPr id="24" name="Rectángulo 6">
              <a:extLst>
                <a:ext uri="{FF2B5EF4-FFF2-40B4-BE49-F238E27FC236}">
                  <a16:creationId xmlns:a16="http://schemas.microsoft.com/office/drawing/2014/main" id="{898A1D25-BF65-4344-8848-7E2D4A994634}"/>
                </a:ext>
              </a:extLst>
            </p:cNvPr>
            <p:cNvSpPr/>
            <p:nvPr/>
          </p:nvSpPr>
          <p:spPr>
            <a:xfrm rot="5400000">
              <a:off x="1153093" y="1311263"/>
              <a:ext cx="514730" cy="1361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400" dirty="0">
                  <a:solidFill>
                    <a:schemeClr val="tx1"/>
                  </a:solidFill>
                  <a:latin typeface="Arial Black"/>
                  <a:cs typeface="Arial Black"/>
                </a:rPr>
                <a:t>924</a:t>
              </a:r>
              <a:endParaRPr lang="es-DO" sz="4400" dirty="0">
                <a:solidFill>
                  <a:schemeClr val="tx1"/>
                </a:solidFill>
                <a:latin typeface="Arial Black"/>
                <a:cs typeface="Arial Black"/>
              </a:endParaRPr>
            </a:p>
          </p:txBody>
        </p:sp>
        <p:sp>
          <p:nvSpPr>
            <p:cNvPr id="25" name="Rectángulo 6">
              <a:extLst>
                <a:ext uri="{FF2B5EF4-FFF2-40B4-BE49-F238E27FC236}">
                  <a16:creationId xmlns:a16="http://schemas.microsoft.com/office/drawing/2014/main" id="{898A1D25-BF65-4344-8848-7E2D4A994634}"/>
                </a:ext>
              </a:extLst>
            </p:cNvPr>
            <p:cNvSpPr/>
            <p:nvPr/>
          </p:nvSpPr>
          <p:spPr>
            <a:xfrm rot="5400000">
              <a:off x="2731216" y="1094865"/>
              <a:ext cx="309390" cy="1589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a:solidFill>
                    <a:srgbClr val="000000"/>
                  </a:solidFill>
                  <a:latin typeface="Arial Black"/>
                  <a:cs typeface="Arial Black"/>
                </a:rPr>
                <a:t>EMPRESAS</a:t>
              </a:r>
              <a:endParaRPr lang="es-DO" dirty="0">
                <a:solidFill>
                  <a:srgbClr val="000000"/>
                </a:solidFill>
                <a:latin typeface="Arial Black"/>
                <a:cs typeface="Arial Black"/>
              </a:endParaRPr>
            </a:p>
          </p:txBody>
        </p:sp>
        <p:sp>
          <p:nvSpPr>
            <p:cNvPr id="26" name="Rectángulo 6">
              <a:extLst>
                <a:ext uri="{FF2B5EF4-FFF2-40B4-BE49-F238E27FC236}">
                  <a16:creationId xmlns:a16="http://schemas.microsoft.com/office/drawing/2014/main" id="{898A1D25-BF65-4344-8848-7E2D4A994634}"/>
                </a:ext>
              </a:extLst>
            </p:cNvPr>
            <p:cNvSpPr/>
            <p:nvPr/>
          </p:nvSpPr>
          <p:spPr>
            <a:xfrm rot="5400000">
              <a:off x="2731216" y="1350563"/>
              <a:ext cx="309390" cy="1589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dirty="0">
                  <a:solidFill>
                    <a:srgbClr val="000000"/>
                  </a:solidFill>
                  <a:latin typeface="Arial"/>
                  <a:cs typeface="Arial"/>
                </a:rPr>
                <a:t>99% MIPYMES</a:t>
              </a:r>
              <a:endParaRPr lang="es-DO" sz="1600" dirty="0">
                <a:solidFill>
                  <a:srgbClr val="000000"/>
                </a:solidFill>
                <a:latin typeface="Arial"/>
                <a:cs typeface="Arial"/>
              </a:endParaRPr>
            </a:p>
          </p:txBody>
        </p:sp>
        <p:sp>
          <p:nvSpPr>
            <p:cNvPr id="27" name="Google Shape;317;p31"/>
            <p:cNvSpPr/>
            <p:nvPr/>
          </p:nvSpPr>
          <p:spPr>
            <a:xfrm>
              <a:off x="3912947" y="1874360"/>
              <a:ext cx="309600" cy="333300"/>
            </a:xfrm>
            <a:prstGeom prst="mathEqual">
              <a:avLst>
                <a:gd name="adj1" fmla="val 23520"/>
                <a:gd name="adj2" fmla="val 11760"/>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Rectángulo 6">
              <a:extLst>
                <a:ext uri="{FF2B5EF4-FFF2-40B4-BE49-F238E27FC236}">
                  <a16:creationId xmlns:a16="http://schemas.microsoft.com/office/drawing/2014/main" id="{898A1D25-BF65-4344-8848-7E2D4A994634}"/>
                </a:ext>
              </a:extLst>
            </p:cNvPr>
            <p:cNvSpPr/>
            <p:nvPr/>
          </p:nvSpPr>
          <p:spPr>
            <a:xfrm rot="5400000">
              <a:off x="5000870" y="773236"/>
              <a:ext cx="514730" cy="2145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4000" dirty="0">
                  <a:solidFill>
                    <a:schemeClr val="tx1"/>
                  </a:solidFill>
                  <a:latin typeface="Arial Black"/>
                  <a:cs typeface="Arial Black"/>
                </a:rPr>
                <a:t>23,127</a:t>
              </a:r>
              <a:endParaRPr lang="es-DO" sz="4000" dirty="0">
                <a:solidFill>
                  <a:schemeClr val="tx1"/>
                </a:solidFill>
                <a:latin typeface="Arial Black"/>
                <a:cs typeface="Arial Black"/>
              </a:endParaRPr>
            </a:p>
          </p:txBody>
        </p:sp>
        <p:sp>
          <p:nvSpPr>
            <p:cNvPr id="29" name="Rectángulo 6">
              <a:extLst>
                <a:ext uri="{FF2B5EF4-FFF2-40B4-BE49-F238E27FC236}">
                  <a16:creationId xmlns:a16="http://schemas.microsoft.com/office/drawing/2014/main" id="{898A1D25-BF65-4344-8848-7E2D4A994634}"/>
                </a:ext>
              </a:extLst>
            </p:cNvPr>
            <p:cNvSpPr/>
            <p:nvPr/>
          </p:nvSpPr>
          <p:spPr>
            <a:xfrm rot="5400000">
              <a:off x="5073945" y="1420688"/>
              <a:ext cx="309390" cy="1589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dirty="0">
                  <a:solidFill>
                    <a:srgbClr val="000000"/>
                  </a:solidFill>
                  <a:latin typeface="Arial"/>
                  <a:cs typeface="Arial"/>
                </a:rPr>
                <a:t>EMPLEADOS</a:t>
              </a:r>
              <a:endParaRPr lang="es-DO" sz="1600" dirty="0">
                <a:solidFill>
                  <a:srgbClr val="000000"/>
                </a:solidFill>
                <a:latin typeface="Arial"/>
                <a:cs typeface="Arial"/>
              </a:endParaRPr>
            </a:p>
          </p:txBody>
        </p:sp>
        <p:sp>
          <p:nvSpPr>
            <p:cNvPr id="30" name="Rectángulo 6">
              <a:extLst>
                <a:ext uri="{FF2B5EF4-FFF2-40B4-BE49-F238E27FC236}">
                  <a16:creationId xmlns:a16="http://schemas.microsoft.com/office/drawing/2014/main" id="{898A1D25-BF65-4344-8848-7E2D4A994634}"/>
                </a:ext>
              </a:extLst>
            </p:cNvPr>
            <p:cNvSpPr/>
            <p:nvPr/>
          </p:nvSpPr>
          <p:spPr>
            <a:xfrm rot="5400000">
              <a:off x="7396274" y="702294"/>
              <a:ext cx="309390" cy="2280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rgbClr val="000000"/>
                  </a:solidFill>
                  <a:cs typeface="Arial"/>
                </a:rPr>
                <a:t>13,127 EMPLEOS DIRECTOS</a:t>
              </a:r>
              <a:endParaRPr lang="es-DO" sz="1600" b="1" dirty="0">
                <a:solidFill>
                  <a:srgbClr val="000000"/>
                </a:solidFill>
                <a:cs typeface="Arial"/>
              </a:endParaRPr>
            </a:p>
          </p:txBody>
        </p:sp>
        <p:sp>
          <p:nvSpPr>
            <p:cNvPr id="31" name="Rectángulo 6">
              <a:extLst>
                <a:ext uri="{FF2B5EF4-FFF2-40B4-BE49-F238E27FC236}">
                  <a16:creationId xmlns:a16="http://schemas.microsoft.com/office/drawing/2014/main" id="{898A1D25-BF65-4344-8848-7E2D4A994634}"/>
                </a:ext>
              </a:extLst>
            </p:cNvPr>
            <p:cNvSpPr/>
            <p:nvPr/>
          </p:nvSpPr>
          <p:spPr>
            <a:xfrm rot="5400000">
              <a:off x="7396274" y="1036960"/>
              <a:ext cx="309390" cy="2280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rgbClr val="000000"/>
                  </a:solidFill>
                  <a:cs typeface="Arial"/>
                </a:rPr>
                <a:t>10,100 EMPLEOS INDIRECTOS</a:t>
              </a:r>
              <a:endParaRPr lang="es-DO" sz="1600" b="1" dirty="0">
                <a:solidFill>
                  <a:srgbClr val="000000"/>
                </a:solidFill>
                <a:cs typeface="Arial"/>
              </a:endParaRPr>
            </a:p>
          </p:txBody>
        </p:sp>
      </p:grpSp>
      <p:pic>
        <p:nvPicPr>
          <p:cNvPr id="32" name="Picture 31"/>
          <p:cNvPicPr>
            <a:picLocks noChangeAspect="1"/>
          </p:cNvPicPr>
          <p:nvPr/>
        </p:nvPicPr>
        <p:blipFill>
          <a:blip r:embed="rId4"/>
          <a:stretch>
            <a:fillRect/>
          </a:stretch>
        </p:blipFill>
        <p:spPr>
          <a:xfrm>
            <a:off x="4001883" y="2493954"/>
            <a:ext cx="656596" cy="656592"/>
          </a:xfrm>
          <a:prstGeom prst="rect">
            <a:avLst/>
          </a:prstGeom>
        </p:spPr>
      </p:pic>
      <p:cxnSp>
        <p:nvCxnSpPr>
          <p:cNvPr id="12" name="Elbow Connector 11"/>
          <p:cNvCxnSpPr/>
          <p:nvPr/>
        </p:nvCxnSpPr>
        <p:spPr>
          <a:xfrm flipV="1">
            <a:off x="2042748" y="2872519"/>
            <a:ext cx="1829120" cy="227477"/>
          </a:xfrm>
          <a:prstGeom prst="bentConnector3">
            <a:avLst>
              <a:gd name="adj1" fmla="val -86"/>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Elbow Connector 34"/>
          <p:cNvCxnSpPr/>
          <p:nvPr/>
        </p:nvCxnSpPr>
        <p:spPr>
          <a:xfrm rot="10800000">
            <a:off x="4772997" y="2872520"/>
            <a:ext cx="1961793" cy="227476"/>
          </a:xfrm>
          <a:prstGeom prst="bentConnector3">
            <a:avLst>
              <a:gd name="adj1" fmla="val -242"/>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Rectángulo 32">
            <a:extLst>
              <a:ext uri="{FF2B5EF4-FFF2-40B4-BE49-F238E27FC236}">
                <a16:creationId xmlns:a16="http://schemas.microsoft.com/office/drawing/2014/main" id="{898A1D25-BF65-4344-8848-7E2D4A994634}"/>
              </a:ext>
            </a:extLst>
          </p:cNvPr>
          <p:cNvSpPr/>
          <p:nvPr/>
        </p:nvSpPr>
        <p:spPr>
          <a:xfrm rot="5400000">
            <a:off x="2610707" y="-985924"/>
            <a:ext cx="309390" cy="300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SERVICIOS DE ALIMENTACIÓN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24</a:t>
            </a:fld>
            <a:endParaRPr lang="en-US"/>
          </a:p>
        </p:txBody>
      </p:sp>
    </p:spTree>
    <p:extLst>
      <p:ext uri="{BB962C8B-B14F-4D97-AF65-F5344CB8AC3E}">
        <p14:creationId xmlns:p14="http://schemas.microsoft.com/office/powerpoint/2010/main" val="245864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 descr="TOP-04.jpg">
            <a:extLst>
              <a:ext uri="{FF2B5EF4-FFF2-40B4-BE49-F238E27FC236}">
                <a16:creationId xmlns:a16="http://schemas.microsoft.com/office/drawing/2014/main" id="{C39C6E08-7EEA-4035-A9F3-2D48FB325873}"/>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597"/>
            <a:ext cx="9127296" cy="661955"/>
          </a:xfrm>
          <a:prstGeom prst="rect">
            <a:avLst/>
          </a:prstGeom>
        </p:spPr>
      </p:pic>
      <p:sp>
        <p:nvSpPr>
          <p:cNvPr id="24" name="TextBox 3">
            <a:extLst>
              <a:ext uri="{FF2B5EF4-FFF2-40B4-BE49-F238E27FC236}">
                <a16:creationId xmlns:a16="http://schemas.microsoft.com/office/drawing/2014/main" id="{B7CFA578-FECE-46A1-BC51-26214984056E}"/>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3523556" y="-1893344"/>
            <a:ext cx="309390" cy="4811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SALUD ESCOLAR</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9" name="Picture 8"/>
          <p:cNvPicPr>
            <a:picLocks noChangeAspect="1"/>
          </p:cNvPicPr>
          <p:nvPr/>
        </p:nvPicPr>
        <p:blipFill>
          <a:blip r:embed="rId4"/>
          <a:stretch>
            <a:fillRect/>
          </a:stretch>
        </p:blipFill>
        <p:spPr>
          <a:xfrm>
            <a:off x="965325" y="3165426"/>
            <a:ext cx="1304486" cy="1304486"/>
          </a:xfrm>
          <a:prstGeom prst="rect">
            <a:avLst/>
          </a:prstGeom>
        </p:spPr>
      </p:pic>
      <p:sp>
        <p:nvSpPr>
          <p:cNvPr id="17" name="TextBox 16"/>
          <p:cNvSpPr txBox="1"/>
          <p:nvPr/>
        </p:nvSpPr>
        <p:spPr>
          <a:xfrm>
            <a:off x="170121" y="1094060"/>
            <a:ext cx="8208321" cy="1717393"/>
          </a:xfrm>
          <a:prstGeom prst="rect">
            <a:avLst/>
          </a:prstGeom>
          <a:noFill/>
        </p:spPr>
        <p:txBody>
          <a:bodyPr wrap="square" rtlCol="0">
            <a:spAutoFit/>
          </a:bodyPr>
          <a:lstStyle/>
          <a:p>
            <a:pPr marL="742950" lvl="1" indent="-285750" algn="just">
              <a:lnSpc>
                <a:spcPct val="110000"/>
              </a:lnSpc>
              <a:buClr>
                <a:schemeClr val="dk1"/>
              </a:buClr>
              <a:buSzPts val="1200"/>
              <a:buFont typeface="Arial" panose="020B0604020202020204" pitchFamily="34" charset="0"/>
              <a:buChar char="•"/>
            </a:pPr>
            <a:r>
              <a:rPr lang="es-ES_tradnl" sz="1600" dirty="0">
                <a:solidFill>
                  <a:schemeClr val="dk1"/>
                </a:solidFill>
                <a:ea typeface="Gill Sans"/>
                <a:cs typeface="Arial"/>
                <a:sym typeface="Gill Sans"/>
              </a:rPr>
              <a:t>2017: MINERD y el Ministerio de Salud Pública firmaron Convenio para la implementación de un programa conjunto que permitirá desarrollar acciones preventivas de enfermedades y otras prácticas saludables en los centros educativos públicos.</a:t>
            </a:r>
            <a:endParaRPr lang="es-ES_tradnl" sz="1600" dirty="0">
              <a:cs typeface="Arial"/>
              <a:sym typeface="Gill Sans"/>
            </a:endParaRPr>
          </a:p>
          <a:p>
            <a:pPr marL="742950" lvl="1" indent="-285750" algn="just">
              <a:lnSpc>
                <a:spcPct val="110000"/>
              </a:lnSpc>
              <a:buClr>
                <a:schemeClr val="dk1"/>
              </a:buClr>
              <a:buSzPts val="1200"/>
              <a:buFont typeface="Arial" panose="020B0604020202020204" pitchFamily="34" charset="0"/>
              <a:buChar char="•"/>
            </a:pPr>
            <a:r>
              <a:rPr lang="es-ES_tradnl" sz="1600" dirty="0">
                <a:solidFill>
                  <a:schemeClr val="dk1"/>
                </a:solidFill>
                <a:ea typeface="Gill Sans"/>
                <a:cs typeface="Arial"/>
                <a:sym typeface="Gill Sans"/>
              </a:rPr>
              <a:t>Los programas de salud escolar se están consolidando y están beneficiando a grupos cada vez más amplios de la población escolar. 2018:</a:t>
            </a:r>
          </a:p>
        </p:txBody>
      </p:sp>
      <p:sp>
        <p:nvSpPr>
          <p:cNvPr id="16" name="CuadroTexto 15">
            <a:extLst>
              <a:ext uri="{FF2B5EF4-FFF2-40B4-BE49-F238E27FC236}">
                <a16:creationId xmlns:a16="http://schemas.microsoft.com/office/drawing/2014/main" id="{CDD9C91A-7DA0-46AA-93D1-42840C7BAE1E}"/>
              </a:ext>
            </a:extLst>
          </p:cNvPr>
          <p:cNvSpPr txBox="1"/>
          <p:nvPr/>
        </p:nvSpPr>
        <p:spPr>
          <a:xfrm>
            <a:off x="2282489" y="3946449"/>
            <a:ext cx="6185869" cy="338554"/>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b="1" dirty="0">
                <a:solidFill>
                  <a:schemeClr val="dk1"/>
                </a:solidFill>
                <a:ea typeface="Gill Sans"/>
                <a:cs typeface="Arial"/>
                <a:sym typeface="Gill Sans"/>
              </a:rPr>
              <a:t>1,831,000</a:t>
            </a:r>
            <a:r>
              <a:rPr lang="es-ES_tradnl" sz="1600" dirty="0">
                <a:solidFill>
                  <a:schemeClr val="dk1"/>
                </a:solidFill>
                <a:ea typeface="Gill Sans"/>
                <a:cs typeface="Arial"/>
                <a:sym typeface="Gill Sans"/>
              </a:rPr>
              <a:t> estudiantes con medicación para la </a:t>
            </a:r>
            <a:r>
              <a:rPr lang="es-ES_tradnl" sz="1600" b="1" dirty="0">
                <a:solidFill>
                  <a:schemeClr val="dk1"/>
                </a:solidFill>
                <a:ea typeface="Gill Sans"/>
                <a:cs typeface="Arial"/>
                <a:sym typeface="Gill Sans"/>
              </a:rPr>
              <a:t>desparasitación</a:t>
            </a:r>
            <a:r>
              <a:rPr lang="es-DO" sz="1600" dirty="0">
                <a:solidFill>
                  <a:schemeClr val="dk1"/>
                </a:solidFill>
                <a:ea typeface="Gill Sans"/>
                <a:cs typeface="Arial"/>
                <a:sym typeface="Gill Sans"/>
              </a:rPr>
              <a:t>.</a:t>
            </a:r>
            <a:endParaRPr lang="es-ES_tradnl" sz="1600" dirty="0">
              <a:cs typeface="Arial"/>
            </a:endParaRPr>
          </a:p>
        </p:txBody>
      </p:sp>
      <p:sp>
        <p:nvSpPr>
          <p:cNvPr id="19" name="CuadroTexto 18">
            <a:extLst>
              <a:ext uri="{FF2B5EF4-FFF2-40B4-BE49-F238E27FC236}">
                <a16:creationId xmlns:a16="http://schemas.microsoft.com/office/drawing/2014/main" id="{3495C985-1800-4DE9-A8F9-75905BF6FDAE}"/>
              </a:ext>
            </a:extLst>
          </p:cNvPr>
          <p:cNvSpPr txBox="1"/>
          <p:nvPr/>
        </p:nvSpPr>
        <p:spPr>
          <a:xfrm>
            <a:off x="2280210" y="3427312"/>
            <a:ext cx="5516019" cy="338554"/>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b="1" dirty="0">
                <a:solidFill>
                  <a:schemeClr val="dk1"/>
                </a:solidFill>
                <a:ea typeface="Gill Sans"/>
                <a:cs typeface="Arial"/>
                <a:sym typeface="Gill Sans"/>
              </a:rPr>
              <a:t>355,915</a:t>
            </a:r>
            <a:r>
              <a:rPr lang="es-ES_tradnl" sz="1600" dirty="0">
                <a:solidFill>
                  <a:schemeClr val="dk1"/>
                </a:solidFill>
                <a:ea typeface="Gill Sans"/>
                <a:cs typeface="Arial"/>
                <a:sym typeface="Gill Sans"/>
              </a:rPr>
              <a:t> estudiantes beneficiados de </a:t>
            </a:r>
            <a:r>
              <a:rPr lang="es-ES_tradnl" sz="1600" b="1" dirty="0">
                <a:solidFill>
                  <a:schemeClr val="dk1"/>
                </a:solidFill>
                <a:ea typeface="Gill Sans"/>
                <a:cs typeface="Arial"/>
                <a:sym typeface="Gill Sans"/>
              </a:rPr>
              <a:t>servicio odontológico</a:t>
            </a:r>
            <a:r>
              <a:rPr lang="es-DO" sz="1600" b="1" dirty="0">
                <a:solidFill>
                  <a:schemeClr val="dk1"/>
                </a:solidFill>
                <a:ea typeface="Gill Sans"/>
                <a:cs typeface="Arial"/>
                <a:sym typeface="Gill Sans"/>
              </a:rPr>
              <a:t>.</a:t>
            </a:r>
            <a:endParaRPr lang="es-ES_tradnl" sz="1600" b="1" dirty="0">
              <a:cs typeface="Arial"/>
            </a:endParaRPr>
          </a:p>
        </p:txBody>
      </p:sp>
      <p:sp>
        <p:nvSpPr>
          <p:cNvPr id="22" name="CuadroTexto 21">
            <a:extLst>
              <a:ext uri="{FF2B5EF4-FFF2-40B4-BE49-F238E27FC236}">
                <a16:creationId xmlns:a16="http://schemas.microsoft.com/office/drawing/2014/main" id="{CC3AB0C6-2049-4578-A08C-B27348C64493}"/>
              </a:ext>
            </a:extLst>
          </p:cNvPr>
          <p:cNvSpPr txBox="1"/>
          <p:nvPr/>
        </p:nvSpPr>
        <p:spPr>
          <a:xfrm>
            <a:off x="2282489" y="4410533"/>
            <a:ext cx="6185870" cy="338554"/>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b="1" dirty="0">
                <a:solidFill>
                  <a:schemeClr val="dk1"/>
                </a:solidFill>
                <a:ea typeface="Gill Sans"/>
                <a:cs typeface="Arial"/>
                <a:sym typeface="Gill Sans"/>
              </a:rPr>
              <a:t>80,748</a:t>
            </a:r>
            <a:r>
              <a:rPr lang="es-ES_tradnl" sz="1600" dirty="0">
                <a:solidFill>
                  <a:schemeClr val="dk1"/>
                </a:solidFill>
                <a:ea typeface="Gill Sans"/>
                <a:cs typeface="Arial"/>
                <a:sym typeface="Gill Sans"/>
              </a:rPr>
              <a:t> estudiantes de servicios de </a:t>
            </a:r>
            <a:r>
              <a:rPr lang="es-ES_tradnl" sz="1600" b="1" dirty="0">
                <a:solidFill>
                  <a:schemeClr val="dk1"/>
                </a:solidFill>
                <a:ea typeface="Gill Sans"/>
                <a:cs typeface="Arial"/>
                <a:sym typeface="Gill Sans"/>
              </a:rPr>
              <a:t>salud visual</a:t>
            </a:r>
            <a:r>
              <a:rPr lang="es-DO" sz="1600" b="1" dirty="0">
                <a:solidFill>
                  <a:schemeClr val="dk1"/>
                </a:solidFill>
                <a:ea typeface="Gill Sans"/>
                <a:cs typeface="Arial"/>
                <a:sym typeface="Gill Sans"/>
              </a:rPr>
              <a:t>.</a:t>
            </a:r>
            <a:endParaRPr lang="es-ES_tradnl" sz="1600" b="1" dirty="0">
              <a:cs typeface="Arial"/>
            </a:endParaRPr>
          </a:p>
        </p:txBody>
      </p:sp>
      <p:sp>
        <p:nvSpPr>
          <p:cNvPr id="25" name="CuadroTexto 24">
            <a:extLst>
              <a:ext uri="{FF2B5EF4-FFF2-40B4-BE49-F238E27FC236}">
                <a16:creationId xmlns:a16="http://schemas.microsoft.com/office/drawing/2014/main" id="{0559B2E3-EB5E-4062-AA9D-1B703AE72131}"/>
              </a:ext>
            </a:extLst>
          </p:cNvPr>
          <p:cNvSpPr txBox="1"/>
          <p:nvPr/>
        </p:nvSpPr>
        <p:spPr>
          <a:xfrm>
            <a:off x="2280210" y="2956180"/>
            <a:ext cx="6188149" cy="338554"/>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b="1" dirty="0">
                <a:solidFill>
                  <a:schemeClr val="dk1"/>
                </a:solidFill>
                <a:ea typeface="Gill Sans"/>
                <a:cs typeface="Arial"/>
                <a:sym typeface="Gill Sans"/>
              </a:rPr>
              <a:t>53,900</a:t>
            </a:r>
            <a:r>
              <a:rPr lang="es-ES_tradnl" sz="1600" dirty="0">
                <a:solidFill>
                  <a:schemeClr val="dk1"/>
                </a:solidFill>
                <a:ea typeface="Gill Sans"/>
                <a:cs typeface="Arial"/>
                <a:sym typeface="Gill Sans"/>
              </a:rPr>
              <a:t> estudiantes de servicios de </a:t>
            </a:r>
            <a:r>
              <a:rPr lang="es-ES_tradnl" sz="1600" b="1" dirty="0">
                <a:solidFill>
                  <a:schemeClr val="dk1"/>
                </a:solidFill>
                <a:ea typeface="Gill Sans"/>
                <a:cs typeface="Arial"/>
                <a:sym typeface="Gill Sans"/>
              </a:rPr>
              <a:t>salud auditiva</a:t>
            </a:r>
            <a:r>
              <a:rPr lang="es-DO" sz="1600" dirty="0">
                <a:solidFill>
                  <a:schemeClr val="dk1"/>
                </a:solidFill>
                <a:ea typeface="Gill Sans"/>
                <a:cs typeface="Arial"/>
                <a:sym typeface="Gill Sans"/>
              </a:rPr>
              <a:t>.</a:t>
            </a:r>
            <a:endParaRPr lang="es-ES_tradnl" sz="1600" dirty="0">
              <a:solidFill>
                <a:schemeClr val="dk1"/>
              </a:solidFill>
              <a:ea typeface="Gill Sans"/>
              <a:cs typeface="Arial"/>
              <a:sym typeface="Gill Sans"/>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25</a:t>
            </a:fld>
            <a:endParaRPr lang="en-US"/>
          </a:p>
        </p:txBody>
      </p:sp>
    </p:spTree>
    <p:extLst>
      <p:ext uri="{BB962C8B-B14F-4D97-AF65-F5344CB8AC3E}">
        <p14:creationId xmlns:p14="http://schemas.microsoft.com/office/powerpoint/2010/main" val="405409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descr="TOP-04.jpg">
            <a:extLst>
              <a:ext uri="{FF2B5EF4-FFF2-40B4-BE49-F238E27FC236}">
                <a16:creationId xmlns:a16="http://schemas.microsoft.com/office/drawing/2014/main" id="{1E2A9FEE-5CB6-4C82-B9A0-0A4F0CBC5EBF}"/>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32" name="TextBox 3">
            <a:extLst>
              <a:ext uri="{FF2B5EF4-FFF2-40B4-BE49-F238E27FC236}">
                <a16:creationId xmlns:a16="http://schemas.microsoft.com/office/drawing/2014/main" id="{C3F46EB0-6A02-4A57-89C0-5BC807CFD0BE}"/>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380269" y="-737703"/>
            <a:ext cx="309390" cy="250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UTILERÍA ESCOLAR</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863328" y="102334"/>
            <a:ext cx="1062424" cy="482705"/>
          </a:xfrm>
          <a:prstGeom prst="rect">
            <a:avLst/>
          </a:prstGeom>
          <a:noFill/>
          <a:ln cap="flat">
            <a:noFill/>
          </a:ln>
        </p:spPr>
      </p:pic>
      <p:sp>
        <p:nvSpPr>
          <p:cNvPr id="33" name="Google Shape;402;p37"/>
          <p:cNvSpPr txBox="1"/>
          <p:nvPr/>
        </p:nvSpPr>
        <p:spPr>
          <a:xfrm>
            <a:off x="321341" y="1436926"/>
            <a:ext cx="3640816" cy="2458508"/>
          </a:xfrm>
          <a:prstGeom prst="rect">
            <a:avLst/>
          </a:prstGeom>
          <a:noFill/>
          <a:ln>
            <a:noFill/>
          </a:ln>
        </p:spPr>
        <p:txBody>
          <a:bodyPr spcFirstLastPara="1" wrap="square" lIns="0" tIns="91425" rIns="91425" bIns="91425" anchor="t" anchorCtr="0">
            <a:noAutofit/>
          </a:bodyPr>
          <a:lstStyle/>
          <a:p>
            <a:pPr marL="285750" indent="-285750" algn="just">
              <a:buClr>
                <a:schemeClr val="dk1"/>
              </a:buClr>
              <a:buSzPts val="1200"/>
              <a:buFont typeface="Arial" panose="020B0604020202020204" pitchFamily="34" charset="0"/>
              <a:buChar char="•"/>
            </a:pPr>
            <a:r>
              <a:rPr lang="es-DO" dirty="0">
                <a:solidFill>
                  <a:schemeClr val="accent4">
                    <a:lumMod val="50000"/>
                  </a:schemeClr>
                </a:solidFill>
                <a:ea typeface="Gill Sans"/>
                <a:cs typeface="Arial"/>
                <a:sym typeface="Gill Sans"/>
              </a:rPr>
              <a:t>El </a:t>
            </a:r>
            <a:r>
              <a:rPr lang="es-DO" dirty="0">
                <a:solidFill>
                  <a:schemeClr val="accent4">
                    <a:lumMod val="50000"/>
                  </a:schemeClr>
                </a:solidFill>
                <a:ea typeface="Gill Sans"/>
                <a:cs typeface="Arial Black"/>
                <a:sym typeface="Gill Sans"/>
              </a:rPr>
              <a:t>95% </a:t>
            </a:r>
            <a:r>
              <a:rPr lang="es-DO" dirty="0">
                <a:solidFill>
                  <a:schemeClr val="accent4">
                    <a:lumMod val="50000"/>
                  </a:schemeClr>
                </a:solidFill>
                <a:ea typeface="Gill Sans"/>
                <a:cs typeface="Arial"/>
                <a:sym typeface="Gill Sans"/>
              </a:rPr>
              <a:t>de las empresas suplidoras califican como MIPYMES.</a:t>
            </a:r>
          </a:p>
          <a:p>
            <a:pPr marL="285750" indent="-285750" algn="just">
              <a:buClr>
                <a:schemeClr val="dk1"/>
              </a:buClr>
              <a:buSzPts val="1200"/>
              <a:buFont typeface="Arial" panose="020B0604020202020204" pitchFamily="34" charset="0"/>
              <a:buChar char="•"/>
            </a:pPr>
            <a:endParaRPr dirty="0">
              <a:solidFill>
                <a:schemeClr val="accent4">
                  <a:lumMod val="50000"/>
                </a:schemeClr>
              </a:solidFill>
              <a:cs typeface="Arial"/>
            </a:endParaRPr>
          </a:p>
          <a:p>
            <a:pPr marL="285750" indent="-285750" algn="just">
              <a:buClr>
                <a:schemeClr val="dk1"/>
              </a:buClr>
              <a:buSzPts val="1200"/>
              <a:buFont typeface="Arial" panose="020B0604020202020204" pitchFamily="34" charset="0"/>
              <a:buChar char="•"/>
            </a:pPr>
            <a:r>
              <a:rPr lang="es-DO" dirty="0">
                <a:solidFill>
                  <a:schemeClr val="accent4">
                    <a:lumMod val="50000"/>
                  </a:schemeClr>
                </a:solidFill>
                <a:ea typeface="Gill Sans"/>
                <a:cs typeface="Arial"/>
                <a:sym typeface="Gill Sans"/>
              </a:rPr>
              <a:t>Las actividades de las empresas suplidoras de uniformes y zapatos escolares generaron aproximadamente 3,064 empleados en el 2016</a:t>
            </a:r>
            <a:endParaRPr dirty="0">
              <a:solidFill>
                <a:schemeClr val="accent4">
                  <a:lumMod val="50000"/>
                </a:schemeClr>
              </a:solidFill>
              <a:cs typeface="Arial"/>
            </a:endParaRPr>
          </a:p>
        </p:txBody>
      </p:sp>
      <p:grpSp>
        <p:nvGrpSpPr>
          <p:cNvPr id="20" name="Grupo 19"/>
          <p:cNvGrpSpPr/>
          <p:nvPr/>
        </p:nvGrpSpPr>
        <p:grpSpPr>
          <a:xfrm>
            <a:off x="4740248" y="2940718"/>
            <a:ext cx="3797232" cy="1449015"/>
            <a:chOff x="5095605" y="1438495"/>
            <a:chExt cx="3977400" cy="1449015"/>
          </a:xfrm>
        </p:grpSpPr>
        <p:pic>
          <p:nvPicPr>
            <p:cNvPr id="34" name="Picture 14"/>
            <p:cNvPicPr>
              <a:picLocks noChangeAspect="1"/>
            </p:cNvPicPr>
            <p:nvPr/>
          </p:nvPicPr>
          <p:blipFill>
            <a:blip r:embed="rId4"/>
            <a:stretch>
              <a:fillRect/>
            </a:stretch>
          </p:blipFill>
          <p:spPr>
            <a:xfrm>
              <a:off x="6661849" y="1890531"/>
              <a:ext cx="996985" cy="996979"/>
            </a:xfrm>
            <a:prstGeom prst="rect">
              <a:avLst/>
            </a:prstGeom>
          </p:spPr>
        </p:pic>
        <p:sp>
          <p:nvSpPr>
            <p:cNvPr id="35" name="Rectángulo 34"/>
            <p:cNvSpPr/>
            <p:nvPr/>
          </p:nvSpPr>
          <p:spPr>
            <a:xfrm>
              <a:off x="5985834" y="2526804"/>
              <a:ext cx="601447" cy="338554"/>
            </a:xfrm>
            <a:prstGeom prst="rect">
              <a:avLst/>
            </a:prstGeom>
            <a:solidFill>
              <a:schemeClr val="bg1">
                <a:lumMod val="85000"/>
              </a:schemeClr>
            </a:solidFill>
          </p:spPr>
          <p:txBody>
            <a:bodyPr wrap="none">
              <a:spAutoFit/>
            </a:bodyPr>
            <a:lstStyle/>
            <a:p>
              <a:r>
                <a:rPr lang="es-DO" sz="1600" b="1" dirty="0">
                  <a:solidFill>
                    <a:schemeClr val="dk1"/>
                  </a:solidFill>
                  <a:ea typeface="Gill Sans"/>
                  <a:cs typeface="Arial Black"/>
                  <a:sym typeface="Gill Sans"/>
                </a:rPr>
                <a:t>2013</a:t>
              </a:r>
              <a:endParaRPr lang="es-DO" sz="1600" b="1" dirty="0"/>
            </a:p>
          </p:txBody>
        </p:sp>
        <p:sp>
          <p:nvSpPr>
            <p:cNvPr id="37" name="CuadroTexto 36"/>
            <p:cNvSpPr txBox="1"/>
            <p:nvPr/>
          </p:nvSpPr>
          <p:spPr>
            <a:xfrm>
              <a:off x="5095605" y="2238370"/>
              <a:ext cx="1602889" cy="338554"/>
            </a:xfrm>
            <a:prstGeom prst="rect">
              <a:avLst/>
            </a:prstGeom>
            <a:noFill/>
          </p:spPr>
          <p:txBody>
            <a:bodyPr wrap="square" rtlCol="0">
              <a:spAutoFit/>
            </a:bodyPr>
            <a:lstStyle/>
            <a:p>
              <a:pPr algn="ctr"/>
              <a:r>
                <a:rPr lang="es-DO" sz="1600" b="1" dirty="0"/>
                <a:t>30 Proveedores</a:t>
              </a:r>
            </a:p>
          </p:txBody>
        </p:sp>
        <p:sp>
          <p:nvSpPr>
            <p:cNvPr id="38" name="Rectángulo 37"/>
            <p:cNvSpPr/>
            <p:nvPr/>
          </p:nvSpPr>
          <p:spPr>
            <a:xfrm>
              <a:off x="7781463" y="2029169"/>
              <a:ext cx="601447" cy="338554"/>
            </a:xfrm>
            <a:prstGeom prst="rect">
              <a:avLst/>
            </a:prstGeom>
            <a:solidFill>
              <a:schemeClr val="bg1">
                <a:lumMod val="85000"/>
              </a:schemeClr>
            </a:solidFill>
          </p:spPr>
          <p:txBody>
            <a:bodyPr wrap="none">
              <a:spAutoFit/>
            </a:bodyPr>
            <a:lstStyle/>
            <a:p>
              <a:r>
                <a:rPr lang="es-DO" sz="1600" b="1" dirty="0">
                  <a:solidFill>
                    <a:schemeClr val="dk1"/>
                  </a:solidFill>
                  <a:ea typeface="Gill Sans"/>
                  <a:cs typeface="Arial Black"/>
                  <a:sym typeface="Gill Sans"/>
                </a:rPr>
                <a:t>2017</a:t>
              </a:r>
              <a:endParaRPr lang="es-DO" sz="1600" b="1" dirty="0"/>
            </a:p>
          </p:txBody>
        </p:sp>
        <p:sp>
          <p:nvSpPr>
            <p:cNvPr id="39" name="CuadroTexto 38"/>
            <p:cNvSpPr txBox="1"/>
            <p:nvPr/>
          </p:nvSpPr>
          <p:spPr>
            <a:xfrm>
              <a:off x="7470116" y="1438495"/>
              <a:ext cx="1602889" cy="338554"/>
            </a:xfrm>
            <a:prstGeom prst="rect">
              <a:avLst/>
            </a:prstGeom>
            <a:noFill/>
          </p:spPr>
          <p:txBody>
            <a:bodyPr wrap="square" rtlCol="0">
              <a:spAutoFit/>
            </a:bodyPr>
            <a:lstStyle/>
            <a:p>
              <a:pPr algn="ctr"/>
              <a:r>
                <a:rPr lang="es-DO" sz="1600" b="1" dirty="0"/>
                <a:t>135 Proveedores</a:t>
              </a:r>
            </a:p>
          </p:txBody>
        </p:sp>
      </p:grpSp>
      <p:grpSp>
        <p:nvGrpSpPr>
          <p:cNvPr id="40" name="Grupo 39"/>
          <p:cNvGrpSpPr/>
          <p:nvPr/>
        </p:nvGrpSpPr>
        <p:grpSpPr>
          <a:xfrm>
            <a:off x="4352234" y="1309994"/>
            <a:ext cx="4385654" cy="1475253"/>
            <a:chOff x="4653544" y="1393274"/>
            <a:chExt cx="4593741" cy="1475253"/>
          </a:xfrm>
        </p:grpSpPr>
        <p:pic>
          <p:nvPicPr>
            <p:cNvPr id="41" name="Picture 14"/>
            <p:cNvPicPr>
              <a:picLocks noChangeAspect="1"/>
            </p:cNvPicPr>
            <p:nvPr/>
          </p:nvPicPr>
          <p:blipFill>
            <a:blip r:embed="rId4"/>
            <a:stretch>
              <a:fillRect/>
            </a:stretch>
          </p:blipFill>
          <p:spPr>
            <a:xfrm>
              <a:off x="6634501" y="1858639"/>
              <a:ext cx="1009895" cy="1009888"/>
            </a:xfrm>
            <a:prstGeom prst="rect">
              <a:avLst/>
            </a:prstGeom>
          </p:spPr>
        </p:pic>
        <p:sp>
          <p:nvSpPr>
            <p:cNvPr id="42" name="Rectángulo 41"/>
            <p:cNvSpPr/>
            <p:nvPr/>
          </p:nvSpPr>
          <p:spPr>
            <a:xfrm>
              <a:off x="5985833" y="2507897"/>
              <a:ext cx="601447" cy="338554"/>
            </a:xfrm>
            <a:prstGeom prst="rect">
              <a:avLst/>
            </a:prstGeom>
            <a:solidFill>
              <a:schemeClr val="bg1">
                <a:lumMod val="85000"/>
              </a:schemeClr>
            </a:solidFill>
          </p:spPr>
          <p:txBody>
            <a:bodyPr wrap="none">
              <a:spAutoFit/>
            </a:bodyPr>
            <a:lstStyle/>
            <a:p>
              <a:r>
                <a:rPr lang="es-DO" sz="1600" b="1" dirty="0">
                  <a:solidFill>
                    <a:schemeClr val="dk1"/>
                  </a:solidFill>
                  <a:ea typeface="Gill Sans"/>
                  <a:cs typeface="Arial Black"/>
                  <a:sym typeface="Gill Sans"/>
                </a:rPr>
                <a:t>2013</a:t>
              </a:r>
              <a:endParaRPr lang="es-DO" sz="1600" b="1" dirty="0"/>
            </a:p>
          </p:txBody>
        </p:sp>
        <p:sp>
          <p:nvSpPr>
            <p:cNvPr id="43" name="CuadroTexto 42"/>
            <p:cNvSpPr txBox="1"/>
            <p:nvPr/>
          </p:nvSpPr>
          <p:spPr>
            <a:xfrm>
              <a:off x="4653544" y="2039213"/>
              <a:ext cx="2003328" cy="523220"/>
            </a:xfrm>
            <a:prstGeom prst="rect">
              <a:avLst/>
            </a:prstGeom>
            <a:noFill/>
          </p:spPr>
          <p:txBody>
            <a:bodyPr wrap="square" rtlCol="0">
              <a:spAutoFit/>
            </a:bodyPr>
            <a:lstStyle/>
            <a:p>
              <a:pPr algn="r"/>
              <a:r>
                <a:rPr lang="es-DO" sz="1400" b="1" dirty="0"/>
                <a:t>150,000 Escolares Beneficiados</a:t>
              </a:r>
            </a:p>
          </p:txBody>
        </p:sp>
        <p:sp>
          <p:nvSpPr>
            <p:cNvPr id="44" name="Rectángulo 43"/>
            <p:cNvSpPr/>
            <p:nvPr/>
          </p:nvSpPr>
          <p:spPr>
            <a:xfrm>
              <a:off x="7767025" y="1879534"/>
              <a:ext cx="601447" cy="338554"/>
            </a:xfrm>
            <a:prstGeom prst="rect">
              <a:avLst/>
            </a:prstGeom>
            <a:solidFill>
              <a:schemeClr val="bg1">
                <a:lumMod val="85000"/>
              </a:schemeClr>
            </a:solidFill>
          </p:spPr>
          <p:txBody>
            <a:bodyPr wrap="none">
              <a:spAutoFit/>
            </a:bodyPr>
            <a:lstStyle/>
            <a:p>
              <a:r>
                <a:rPr lang="es-DO" sz="1600" b="1" dirty="0">
                  <a:solidFill>
                    <a:schemeClr val="dk1"/>
                  </a:solidFill>
                  <a:ea typeface="Gill Sans"/>
                  <a:cs typeface="Arial Black"/>
                  <a:sym typeface="Gill Sans"/>
                </a:rPr>
                <a:t>2015</a:t>
              </a:r>
              <a:endParaRPr lang="es-DO" sz="1600" b="1" dirty="0"/>
            </a:p>
          </p:txBody>
        </p:sp>
        <p:sp>
          <p:nvSpPr>
            <p:cNvPr id="45" name="CuadroTexto 44"/>
            <p:cNvSpPr txBox="1"/>
            <p:nvPr/>
          </p:nvSpPr>
          <p:spPr>
            <a:xfrm>
              <a:off x="7644396" y="1393274"/>
              <a:ext cx="1602889" cy="523220"/>
            </a:xfrm>
            <a:prstGeom prst="rect">
              <a:avLst/>
            </a:prstGeom>
            <a:noFill/>
          </p:spPr>
          <p:txBody>
            <a:bodyPr wrap="square" rtlCol="0">
              <a:spAutoFit/>
            </a:bodyPr>
            <a:lstStyle/>
            <a:p>
              <a:r>
                <a:rPr lang="es-DO" sz="1400" b="1" dirty="0"/>
                <a:t>750,000 Escolares Beneficiados</a:t>
              </a:r>
            </a:p>
          </p:txBody>
        </p:sp>
      </p:grpSp>
      <p:cxnSp>
        <p:nvCxnSpPr>
          <p:cNvPr id="5" name="Conector recto 4"/>
          <p:cNvCxnSpPr>
            <a:cxnSpLocks/>
          </p:cNvCxnSpPr>
          <p:nvPr/>
        </p:nvCxnSpPr>
        <p:spPr>
          <a:xfrm flipH="1">
            <a:off x="4381658" y="1335054"/>
            <a:ext cx="22097" cy="3032527"/>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8" name="Marcador de número de diapositiva 7"/>
          <p:cNvSpPr>
            <a:spLocks noGrp="1"/>
          </p:cNvSpPr>
          <p:nvPr>
            <p:ph type="sldNum" sz="quarter" idx="12"/>
          </p:nvPr>
        </p:nvSpPr>
        <p:spPr/>
        <p:txBody>
          <a:bodyPr/>
          <a:lstStyle/>
          <a:p>
            <a:fld id="{A4124D19-2283-FC49-A358-736FA83B63DF}" type="slidenum">
              <a:rPr lang="en-US" smtClean="0"/>
              <a:t>26</a:t>
            </a:fld>
            <a:endParaRPr lang="en-US"/>
          </a:p>
        </p:txBody>
      </p:sp>
      <p:sp>
        <p:nvSpPr>
          <p:cNvPr id="22" name="Google Shape;378;p35">
            <a:extLst>
              <a:ext uri="{FF2B5EF4-FFF2-40B4-BE49-F238E27FC236}">
                <a16:creationId xmlns:a16="http://schemas.microsoft.com/office/drawing/2014/main" id="{E12FB33A-F65A-4368-AC9F-F96426475473}"/>
              </a:ext>
            </a:extLst>
          </p:cNvPr>
          <p:cNvSpPr txBox="1"/>
          <p:nvPr/>
        </p:nvSpPr>
        <p:spPr>
          <a:xfrm>
            <a:off x="321341" y="724398"/>
            <a:ext cx="8365459" cy="400200"/>
          </a:xfrm>
          <a:prstGeom prst="rect">
            <a:avLst/>
          </a:prstGeom>
          <a:solidFill>
            <a:srgbClr val="ED595F"/>
          </a:solidFill>
          <a:ln>
            <a:noFill/>
          </a:ln>
        </p:spPr>
        <p:txBody>
          <a:bodyPr spcFirstLastPara="1" wrap="square" lIns="91425" tIns="91425" rIns="91425" bIns="91425" anchor="t" anchorCtr="0">
            <a:noAutofit/>
          </a:bodyPr>
          <a:lstStyle/>
          <a:p>
            <a:pPr lvl="0" algn="just" rtl="0">
              <a:spcBef>
                <a:spcPts val="0"/>
              </a:spcBef>
              <a:spcAft>
                <a:spcPts val="0"/>
              </a:spcAft>
            </a:pPr>
            <a:r>
              <a:rPr lang="es-DO" sz="1600" b="1" i="1" dirty="0">
                <a:latin typeface="Arial"/>
                <a:ea typeface="Gill Sans"/>
                <a:cs typeface="Arial"/>
                <a:sym typeface="Gill Sans"/>
              </a:rPr>
              <a:t>Impacto de los Programas del INABIE en las MIPYMES. Utilería escolar</a:t>
            </a:r>
            <a:endParaRPr sz="1600" b="1" dirty="0">
              <a:latin typeface="Arial"/>
              <a:cs typeface="Arial"/>
            </a:endParaRPr>
          </a:p>
        </p:txBody>
      </p:sp>
    </p:spTree>
    <p:extLst>
      <p:ext uri="{BB962C8B-B14F-4D97-AF65-F5344CB8AC3E}">
        <p14:creationId xmlns:p14="http://schemas.microsoft.com/office/powerpoint/2010/main" val="294648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TOP-04.jpg">
            <a:extLst>
              <a:ext uri="{FF2B5EF4-FFF2-40B4-BE49-F238E27FC236}">
                <a16:creationId xmlns:a16="http://schemas.microsoft.com/office/drawing/2014/main" id="{A9974246-FF7F-411A-AAA9-C73CB1CB9143}"/>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13" name="TextBox 3">
            <a:extLst>
              <a:ext uri="{FF2B5EF4-FFF2-40B4-BE49-F238E27FC236}">
                <a16:creationId xmlns:a16="http://schemas.microsoft.com/office/drawing/2014/main" id="{40C84A6F-AD4E-4AE8-9CC9-FC1F5F30EEDC}"/>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600951" y="-959308"/>
            <a:ext cx="309390" cy="29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PRESUPUESTO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6" name="Gráfico 7">
            <a:extLst>
              <a:ext uri="{FF2B5EF4-FFF2-40B4-BE49-F238E27FC236}">
                <a16:creationId xmlns:a16="http://schemas.microsoft.com/office/drawing/2014/main" id="{9415CE8A-961F-4E41-81A7-57123DA45112}"/>
              </a:ext>
            </a:extLst>
          </p:cNvPr>
          <p:cNvGraphicFramePr/>
          <p:nvPr>
            <p:extLst>
              <p:ext uri="{D42A27DB-BD31-4B8C-83A1-F6EECF244321}">
                <p14:modId xmlns:p14="http://schemas.microsoft.com/office/powerpoint/2010/main" val="163465666"/>
              </p:ext>
            </p:extLst>
          </p:nvPr>
        </p:nvGraphicFramePr>
        <p:xfrm>
          <a:off x="1072789" y="786809"/>
          <a:ext cx="6896919" cy="4055449"/>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88677"/>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27</a:t>
            </a:fld>
            <a:endParaRPr lang="en-US"/>
          </a:p>
        </p:txBody>
      </p:sp>
    </p:spTree>
    <p:extLst>
      <p:ext uri="{BB962C8B-B14F-4D97-AF65-F5344CB8AC3E}">
        <p14:creationId xmlns:p14="http://schemas.microsoft.com/office/powerpoint/2010/main" val="1618285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TOP-04.jpg">
            <a:extLst>
              <a:ext uri="{FF2B5EF4-FFF2-40B4-BE49-F238E27FC236}">
                <a16:creationId xmlns:a16="http://schemas.microsoft.com/office/drawing/2014/main" id="{9C5B7F10-3627-433E-9FDD-76B4D756A63D}"/>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0"/>
            <a:ext cx="9127296" cy="614531"/>
          </a:xfrm>
          <a:prstGeom prst="rect">
            <a:avLst/>
          </a:prstGeom>
        </p:spPr>
      </p:pic>
      <p:sp>
        <p:nvSpPr>
          <p:cNvPr id="21" name="TextBox 3">
            <a:extLst>
              <a:ext uri="{FF2B5EF4-FFF2-40B4-BE49-F238E27FC236}">
                <a16:creationId xmlns:a16="http://schemas.microsoft.com/office/drawing/2014/main" id="{8BDAAC3F-7B4B-4889-9914-A9F59540D747}"/>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20576"/>
            <a:ext cx="1062424" cy="482705"/>
          </a:xfrm>
          <a:prstGeom prst="rect">
            <a:avLst/>
          </a:prstGeom>
          <a:noFill/>
          <a:ln cap="flat">
            <a:noFill/>
          </a:ln>
        </p:spPr>
      </p:pic>
      <p:sp>
        <p:nvSpPr>
          <p:cNvPr id="14" name="Google Shape;435;p40"/>
          <p:cNvSpPr txBox="1"/>
          <p:nvPr/>
        </p:nvSpPr>
        <p:spPr>
          <a:xfrm>
            <a:off x="610255" y="3426869"/>
            <a:ext cx="7887883" cy="132914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DO" sz="1600" dirty="0">
                <a:solidFill>
                  <a:schemeClr val="dk1"/>
                </a:solidFill>
                <a:ea typeface="Calibri"/>
                <a:cs typeface="Arial"/>
                <a:sym typeface="Calibri"/>
              </a:rPr>
              <a:t>Ante la insuficiencia del </a:t>
            </a:r>
            <a:r>
              <a:rPr lang="es-DO" sz="1600" dirty="0">
                <a:solidFill>
                  <a:schemeClr val="dk1"/>
                </a:solidFill>
                <a:ea typeface="Calibri"/>
                <a:cs typeface="Arial Black"/>
                <a:sym typeface="Calibri"/>
              </a:rPr>
              <a:t>4%</a:t>
            </a:r>
            <a:r>
              <a:rPr lang="es-DO" sz="1600" dirty="0">
                <a:solidFill>
                  <a:schemeClr val="dk1"/>
                </a:solidFill>
                <a:ea typeface="Calibri"/>
                <a:cs typeface="Arial"/>
                <a:sym typeface="Calibri"/>
              </a:rPr>
              <a:t> para alcanzar todas las metas proyectadas, cabe preguntarse </a:t>
            </a:r>
            <a:r>
              <a:rPr lang="es-DO" sz="1600" dirty="0">
                <a:ea typeface="Calibri"/>
                <a:cs typeface="Arial"/>
                <a:sym typeface="Calibri"/>
              </a:rPr>
              <a:t>si </a:t>
            </a:r>
            <a:r>
              <a:rPr lang="es-DO" sz="1600" b="1" dirty="0">
                <a:solidFill>
                  <a:srgbClr val="C00000"/>
                </a:solidFill>
                <a:ea typeface="Calibri"/>
                <a:cs typeface="Arial"/>
                <a:sym typeface="Calibri"/>
              </a:rPr>
              <a:t>la alimentación escolar debe estar en el presupuesto de Educación o debe sufragarse con cargo a otros programas sociales</a:t>
            </a:r>
            <a:r>
              <a:rPr lang="es-DO" sz="1600" dirty="0">
                <a:solidFill>
                  <a:srgbClr val="C00000"/>
                </a:solidFill>
                <a:ea typeface="Calibri"/>
                <a:cs typeface="Arial"/>
                <a:sym typeface="Calibri"/>
              </a:rPr>
              <a:t> </a:t>
            </a:r>
            <a:r>
              <a:rPr lang="es-DO" sz="1600" dirty="0">
                <a:solidFill>
                  <a:schemeClr val="dk1"/>
                </a:solidFill>
                <a:ea typeface="Calibri"/>
                <a:cs typeface="Arial"/>
                <a:sym typeface="Calibri"/>
              </a:rPr>
              <a:t>del Gobierno, como ocurre con el Incentivo a la Asistencia Escolar (ILAE).</a:t>
            </a:r>
            <a:endParaRPr sz="1600" dirty="0">
              <a:solidFill>
                <a:schemeClr val="dk1"/>
              </a:solidFill>
              <a:ea typeface="Calibri"/>
              <a:cs typeface="Arial"/>
              <a:sym typeface="Calibri"/>
            </a:endParaRPr>
          </a:p>
        </p:txBody>
      </p:sp>
      <p:grpSp>
        <p:nvGrpSpPr>
          <p:cNvPr id="2" name="Grupo 1"/>
          <p:cNvGrpSpPr/>
          <p:nvPr/>
        </p:nvGrpSpPr>
        <p:grpSpPr>
          <a:xfrm>
            <a:off x="663230" y="1169178"/>
            <a:ext cx="8026708" cy="947819"/>
            <a:chOff x="400227" y="1931734"/>
            <a:chExt cx="7277705" cy="947819"/>
          </a:xfrm>
        </p:grpSpPr>
        <p:sp>
          <p:nvSpPr>
            <p:cNvPr id="17" name="Rectángulo 6">
              <a:extLst>
                <a:ext uri="{FF2B5EF4-FFF2-40B4-BE49-F238E27FC236}">
                  <a16:creationId xmlns:a16="http://schemas.microsoft.com/office/drawing/2014/main" id="{898A1D25-BF65-4344-8848-7E2D4A994634}"/>
                </a:ext>
              </a:extLst>
            </p:cNvPr>
            <p:cNvSpPr/>
            <p:nvPr/>
          </p:nvSpPr>
          <p:spPr>
            <a:xfrm rot="5400000">
              <a:off x="1817076" y="1415936"/>
              <a:ext cx="804173" cy="211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Ampliación y Rehabilitación de Planteles Escolares</a:t>
              </a:r>
              <a:endParaRPr lang="es-DO" sz="1600" b="1" dirty="0">
                <a:solidFill>
                  <a:schemeClr val="tx1"/>
                </a:solidFill>
                <a:cs typeface="Arial Black"/>
              </a:endParaRPr>
            </a:p>
          </p:txBody>
        </p:sp>
        <p:sp>
          <p:nvSpPr>
            <p:cNvPr id="18" name="Google Shape;317;p31"/>
            <p:cNvSpPr/>
            <p:nvPr/>
          </p:nvSpPr>
          <p:spPr>
            <a:xfrm>
              <a:off x="3424676" y="2187846"/>
              <a:ext cx="596606" cy="485554"/>
            </a:xfrm>
            <a:prstGeom prst="mathEqual">
              <a:avLst>
                <a:gd name="adj1" fmla="val 23520"/>
                <a:gd name="adj2" fmla="val 11760"/>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ectángulo 6">
              <a:extLst>
                <a:ext uri="{FF2B5EF4-FFF2-40B4-BE49-F238E27FC236}">
                  <a16:creationId xmlns:a16="http://schemas.microsoft.com/office/drawing/2014/main" id="{898A1D25-BF65-4344-8848-7E2D4A994634}"/>
                </a:ext>
              </a:extLst>
            </p:cNvPr>
            <p:cNvSpPr/>
            <p:nvPr/>
          </p:nvSpPr>
          <p:spPr>
            <a:xfrm rot="5400000">
              <a:off x="4676077" y="1507533"/>
              <a:ext cx="557742" cy="1758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13,295</a:t>
              </a:r>
            </a:p>
            <a:p>
              <a:pPr algn="ctr"/>
              <a:r>
                <a:rPr lang="es-ES" sz="1600" b="1" dirty="0">
                  <a:solidFill>
                    <a:schemeClr val="tx1"/>
                  </a:solidFill>
                  <a:cs typeface="Arial Black"/>
                </a:rPr>
                <a:t>MILLONES</a:t>
              </a:r>
              <a:endParaRPr lang="es-DO" sz="1600" b="1" dirty="0">
                <a:solidFill>
                  <a:schemeClr val="tx1"/>
                </a:solidFill>
                <a:cs typeface="Arial Black"/>
              </a:endParaRPr>
            </a:p>
          </p:txBody>
        </p:sp>
        <p:sp>
          <p:nvSpPr>
            <p:cNvPr id="20" name="Rectángulo 6">
              <a:extLst>
                <a:ext uri="{FF2B5EF4-FFF2-40B4-BE49-F238E27FC236}">
                  <a16:creationId xmlns:a16="http://schemas.microsoft.com/office/drawing/2014/main" id="{898A1D25-BF65-4344-8848-7E2D4A994634}"/>
                </a:ext>
              </a:extLst>
            </p:cNvPr>
            <p:cNvSpPr/>
            <p:nvPr/>
          </p:nvSpPr>
          <p:spPr>
            <a:xfrm rot="5400000">
              <a:off x="6626390" y="1494200"/>
              <a:ext cx="437684" cy="166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a:solidFill>
                    <a:schemeClr val="tx1"/>
                  </a:solidFill>
                  <a:cs typeface="\"/>
                </a:rPr>
                <a:t>8.16% del </a:t>
              </a:r>
            </a:p>
            <a:p>
              <a:pPr algn="ctr"/>
              <a:r>
                <a:rPr lang="es-ES" b="1" dirty="0">
                  <a:solidFill>
                    <a:schemeClr val="tx1"/>
                  </a:solidFill>
                  <a:cs typeface="Arial"/>
                </a:rPr>
                <a:t>Presupuesto</a:t>
              </a:r>
              <a:endParaRPr lang="es-DO" b="1" dirty="0">
                <a:solidFill>
                  <a:schemeClr val="tx1"/>
                </a:solidFill>
                <a:cs typeface="Arial"/>
              </a:endParaRPr>
            </a:p>
          </p:txBody>
        </p:sp>
        <p:sp>
          <p:nvSpPr>
            <p:cNvPr id="3" name="Left Bracket 2"/>
            <p:cNvSpPr/>
            <p:nvPr/>
          </p:nvSpPr>
          <p:spPr>
            <a:xfrm>
              <a:off x="5953067" y="1931734"/>
              <a:ext cx="126363" cy="947819"/>
            </a:xfrm>
            <a:prstGeom prst="lef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ight Bracket 4"/>
            <p:cNvSpPr/>
            <p:nvPr/>
          </p:nvSpPr>
          <p:spPr>
            <a:xfrm>
              <a:off x="7528964" y="1931734"/>
              <a:ext cx="126363" cy="947819"/>
            </a:xfrm>
            <a:prstGeom prst="righ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00227" y="2160247"/>
              <a:ext cx="638900" cy="638900"/>
            </a:xfrm>
            <a:prstGeom prst="rect">
              <a:avLst/>
            </a:prstGeom>
          </p:spPr>
        </p:pic>
      </p:grpSp>
      <p:sp>
        <p:nvSpPr>
          <p:cNvPr id="23" name="Rectángulo 22">
            <a:extLst>
              <a:ext uri="{FF2B5EF4-FFF2-40B4-BE49-F238E27FC236}">
                <a16:creationId xmlns:a16="http://schemas.microsoft.com/office/drawing/2014/main" id="{E7A412B1-9430-4522-8BB2-343D35AD335A}"/>
              </a:ext>
            </a:extLst>
          </p:cNvPr>
          <p:cNvSpPr/>
          <p:nvPr/>
        </p:nvSpPr>
        <p:spPr>
          <a:xfrm rot="5400000">
            <a:off x="2602557" y="-948675"/>
            <a:ext cx="309390" cy="29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PRESUPUESTO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28</a:t>
            </a:fld>
            <a:endParaRPr lang="en-US"/>
          </a:p>
        </p:txBody>
      </p:sp>
      <p:grpSp>
        <p:nvGrpSpPr>
          <p:cNvPr id="22" name="Grupo 21">
            <a:extLst>
              <a:ext uri="{FF2B5EF4-FFF2-40B4-BE49-F238E27FC236}">
                <a16:creationId xmlns:a16="http://schemas.microsoft.com/office/drawing/2014/main" id="{0BE6687F-AF45-4B5F-A6AA-E3823C41757E}"/>
              </a:ext>
            </a:extLst>
          </p:cNvPr>
          <p:cNvGrpSpPr/>
          <p:nvPr/>
        </p:nvGrpSpPr>
        <p:grpSpPr>
          <a:xfrm>
            <a:off x="1397570" y="2206007"/>
            <a:ext cx="7263793" cy="947819"/>
            <a:chOff x="1098269" y="1931734"/>
            <a:chExt cx="6585981" cy="947819"/>
          </a:xfrm>
        </p:grpSpPr>
        <p:sp>
          <p:nvSpPr>
            <p:cNvPr id="24" name="Rectángulo 6">
              <a:extLst>
                <a:ext uri="{FF2B5EF4-FFF2-40B4-BE49-F238E27FC236}">
                  <a16:creationId xmlns:a16="http://schemas.microsoft.com/office/drawing/2014/main" id="{93320E98-6BCF-4B40-ABA2-521AB8F6E1EF}"/>
                </a:ext>
              </a:extLst>
            </p:cNvPr>
            <p:cNvSpPr/>
            <p:nvPr/>
          </p:nvSpPr>
          <p:spPr>
            <a:xfrm rot="5400000">
              <a:off x="1895096" y="1238294"/>
              <a:ext cx="804173" cy="239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Servicios de Bienestar Estudiantil</a:t>
              </a:r>
              <a:endParaRPr lang="es-DO" sz="1600" b="1" dirty="0">
                <a:solidFill>
                  <a:schemeClr val="tx1"/>
                </a:solidFill>
                <a:cs typeface="Arial Black"/>
              </a:endParaRPr>
            </a:p>
          </p:txBody>
        </p:sp>
        <p:sp>
          <p:nvSpPr>
            <p:cNvPr id="25" name="Google Shape;317;p31">
              <a:extLst>
                <a:ext uri="{FF2B5EF4-FFF2-40B4-BE49-F238E27FC236}">
                  <a16:creationId xmlns:a16="http://schemas.microsoft.com/office/drawing/2014/main" id="{879F34C7-2461-41F8-9354-A3B60E100861}"/>
                </a:ext>
              </a:extLst>
            </p:cNvPr>
            <p:cNvSpPr/>
            <p:nvPr/>
          </p:nvSpPr>
          <p:spPr>
            <a:xfrm>
              <a:off x="3424676" y="2102782"/>
              <a:ext cx="596606" cy="485554"/>
            </a:xfrm>
            <a:prstGeom prst="mathEqual">
              <a:avLst>
                <a:gd name="adj1" fmla="val 23520"/>
                <a:gd name="adj2" fmla="val 11760"/>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Rectángulo 6">
              <a:extLst>
                <a:ext uri="{FF2B5EF4-FFF2-40B4-BE49-F238E27FC236}">
                  <a16:creationId xmlns:a16="http://schemas.microsoft.com/office/drawing/2014/main" id="{A6BFCE13-E079-4333-9AE4-1C0D35B20E82}"/>
                </a:ext>
              </a:extLst>
            </p:cNvPr>
            <p:cNvSpPr/>
            <p:nvPr/>
          </p:nvSpPr>
          <p:spPr>
            <a:xfrm rot="5400000">
              <a:off x="4662738" y="1682093"/>
              <a:ext cx="557742" cy="140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22,974.7 MILLONES</a:t>
              </a:r>
            </a:p>
          </p:txBody>
        </p:sp>
        <p:sp>
          <p:nvSpPr>
            <p:cNvPr id="27" name="Rectángulo 6">
              <a:extLst>
                <a:ext uri="{FF2B5EF4-FFF2-40B4-BE49-F238E27FC236}">
                  <a16:creationId xmlns:a16="http://schemas.microsoft.com/office/drawing/2014/main" id="{F3081F3C-7BC9-47B1-B560-FE2822E5FCBF}"/>
                </a:ext>
              </a:extLst>
            </p:cNvPr>
            <p:cNvSpPr/>
            <p:nvPr/>
          </p:nvSpPr>
          <p:spPr>
            <a:xfrm rot="5400000">
              <a:off x="6630392" y="1586020"/>
              <a:ext cx="437684" cy="148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a:solidFill>
                    <a:schemeClr val="tx1"/>
                  </a:solidFill>
                  <a:cs typeface="\"/>
                </a:rPr>
                <a:t>13.47% del </a:t>
              </a:r>
            </a:p>
            <a:p>
              <a:pPr algn="ctr"/>
              <a:r>
                <a:rPr lang="es-ES" b="1" dirty="0">
                  <a:solidFill>
                    <a:schemeClr val="tx1"/>
                  </a:solidFill>
                  <a:cs typeface="Arial"/>
                </a:rPr>
                <a:t>Presupuesto</a:t>
              </a:r>
              <a:endParaRPr lang="es-DO" b="1" dirty="0">
                <a:solidFill>
                  <a:schemeClr val="tx1"/>
                </a:solidFill>
                <a:cs typeface="Arial"/>
              </a:endParaRPr>
            </a:p>
          </p:txBody>
        </p:sp>
        <p:sp>
          <p:nvSpPr>
            <p:cNvPr id="28" name="Left Bracket 2">
              <a:extLst>
                <a:ext uri="{FF2B5EF4-FFF2-40B4-BE49-F238E27FC236}">
                  <a16:creationId xmlns:a16="http://schemas.microsoft.com/office/drawing/2014/main" id="{DCD3E8EE-6ECF-4902-B0B3-2F77429A21D5}"/>
                </a:ext>
              </a:extLst>
            </p:cNvPr>
            <p:cNvSpPr/>
            <p:nvPr/>
          </p:nvSpPr>
          <p:spPr>
            <a:xfrm>
              <a:off x="5981990" y="1931734"/>
              <a:ext cx="126363" cy="947819"/>
            </a:xfrm>
            <a:prstGeom prst="lef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Right Bracket 4">
              <a:extLst>
                <a:ext uri="{FF2B5EF4-FFF2-40B4-BE49-F238E27FC236}">
                  <a16:creationId xmlns:a16="http://schemas.microsoft.com/office/drawing/2014/main" id="{632A7343-BFDC-4067-BB1B-7E2A1B211F36}"/>
                </a:ext>
              </a:extLst>
            </p:cNvPr>
            <p:cNvSpPr/>
            <p:nvPr/>
          </p:nvSpPr>
          <p:spPr>
            <a:xfrm>
              <a:off x="7557887" y="1931734"/>
              <a:ext cx="126363" cy="947819"/>
            </a:xfrm>
            <a:prstGeom prst="righ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8" name="Gráfico 7" descr="Configuración de la mesa ">
            <a:extLst>
              <a:ext uri="{FF2B5EF4-FFF2-40B4-BE49-F238E27FC236}">
                <a16:creationId xmlns:a16="http://schemas.microsoft.com/office/drawing/2014/main" id="{CD7486AE-5B5B-4D38-915B-DD99024FF1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082" y="2243470"/>
            <a:ext cx="914400" cy="914400"/>
          </a:xfrm>
          <a:prstGeom prst="rect">
            <a:avLst/>
          </a:prstGeom>
        </p:spPr>
      </p:pic>
    </p:spTree>
    <p:extLst>
      <p:ext uri="{BB962C8B-B14F-4D97-AF65-F5344CB8AC3E}">
        <p14:creationId xmlns:p14="http://schemas.microsoft.com/office/powerpoint/2010/main" val="3703431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4.jpg">
            <a:extLst>
              <a:ext uri="{FF2B5EF4-FFF2-40B4-BE49-F238E27FC236}">
                <a16:creationId xmlns:a16="http://schemas.microsoft.com/office/drawing/2014/main" id="{694D65AE-7147-4707-8B5D-558C85B0D5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19"/>
          </a:xfrm>
          <a:prstGeom prst="rect">
            <a:avLst/>
          </a:prstGeom>
        </p:spPr>
      </p:pic>
      <p:sp>
        <p:nvSpPr>
          <p:cNvPr id="14" name="TextBox 3">
            <a:extLst>
              <a:ext uri="{FF2B5EF4-FFF2-40B4-BE49-F238E27FC236}">
                <a16:creationId xmlns:a16="http://schemas.microsoft.com/office/drawing/2014/main" id="{08C8B774-37A4-462D-A61B-AF14159977CF}"/>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355863"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10363" y="760905"/>
            <a:ext cx="8176437" cy="584775"/>
          </a:xfrm>
          <a:prstGeom prst="rect">
            <a:avLst/>
          </a:prstGeom>
          <a:noFill/>
        </p:spPr>
        <p:txBody>
          <a:bodyPr wrap="square">
            <a:spAutoFit/>
          </a:bodyPr>
          <a:lstStyle/>
          <a:p>
            <a:r>
              <a:rPr lang="es-DO" sz="1600" b="1" dirty="0">
                <a:solidFill>
                  <a:srgbClr val="000000"/>
                </a:solidFill>
              </a:rPr>
              <a:t>Estrategia: Niños, niñas y adolescentes con necesidades específicas de apoyo educativo, asociadas y no asociadas a condición de discapacidad.</a:t>
            </a:r>
            <a:endParaRPr lang="es-DO" sz="1600" dirty="0"/>
          </a:p>
        </p:txBody>
      </p:sp>
      <p:sp>
        <p:nvSpPr>
          <p:cNvPr id="5" name="Rectángulo 4"/>
          <p:cNvSpPr/>
          <p:nvPr/>
        </p:nvSpPr>
        <p:spPr>
          <a:xfrm>
            <a:off x="1138786" y="1759465"/>
            <a:ext cx="7345996" cy="1569660"/>
          </a:xfrm>
          <a:prstGeom prst="rect">
            <a:avLst/>
          </a:prstGeom>
        </p:spPr>
        <p:txBody>
          <a:bodyPr wrap="square">
            <a:spAutoFit/>
          </a:bodyPr>
          <a:lstStyle/>
          <a:p>
            <a:pPr marL="171450" indent="-171450" algn="just" fontAlgn="base">
              <a:buFont typeface="Arial" panose="020B0604020202020204" pitchFamily="34" charset="0"/>
              <a:buChar char="•"/>
            </a:pPr>
            <a:r>
              <a:rPr lang="es-DO" sz="1600" dirty="0">
                <a:solidFill>
                  <a:srgbClr val="000000"/>
                </a:solidFill>
              </a:rPr>
              <a:t>En las Regionales donde están los 13 Centros de Recursos para la Atención a la Diversidad hay:</a:t>
            </a:r>
          </a:p>
          <a:p>
            <a:pPr marL="742950" lvl="1" indent="-285750" algn="just" fontAlgn="base">
              <a:buFont typeface="Arial" panose="020B0604020202020204" pitchFamily="34" charset="0"/>
              <a:buChar char="•"/>
            </a:pPr>
            <a:r>
              <a:rPr lang="es-DO" sz="1600" dirty="0">
                <a:solidFill>
                  <a:srgbClr val="000000"/>
                </a:solidFill>
              </a:rPr>
              <a:t>330,977 estudiantes</a:t>
            </a:r>
          </a:p>
          <a:p>
            <a:pPr marL="742950" lvl="1" indent="-285750" algn="just" fontAlgn="base">
              <a:buFont typeface="Arial" panose="020B0604020202020204" pitchFamily="34" charset="0"/>
              <a:buChar char="•"/>
            </a:pPr>
            <a:r>
              <a:rPr lang="es-DO" sz="1600" dirty="0">
                <a:solidFill>
                  <a:srgbClr val="000000"/>
                </a:solidFill>
              </a:rPr>
              <a:t>16,168 docentes </a:t>
            </a:r>
          </a:p>
          <a:p>
            <a:pPr marL="742950" lvl="1" indent="-285750" algn="just" fontAlgn="base">
              <a:buFont typeface="Arial" panose="020B0604020202020204" pitchFamily="34" charset="0"/>
              <a:buChar char="•"/>
            </a:pPr>
            <a:r>
              <a:rPr lang="es-DO" sz="1600" dirty="0">
                <a:solidFill>
                  <a:srgbClr val="000000"/>
                </a:solidFill>
              </a:rPr>
              <a:t>913 centros educativos en el Proyecto de Buenas Prácticas Inclusivas (Meta para 2020: 2021 centros integrados).</a:t>
            </a:r>
            <a:endParaRPr lang="es-DO" sz="2800" dirty="0"/>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29</a:t>
            </a:fld>
            <a:endParaRPr lang="en-US"/>
          </a:p>
        </p:txBody>
      </p:sp>
      <p:pic>
        <p:nvPicPr>
          <p:cNvPr id="6" name="Gráfico 5" descr="Clase">
            <a:extLst>
              <a:ext uri="{FF2B5EF4-FFF2-40B4-BE49-F238E27FC236}">
                <a16:creationId xmlns:a16="http://schemas.microsoft.com/office/drawing/2014/main" id="{E5114FD9-E0FE-48FC-8FDF-54CC048DD7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0363" y="2357137"/>
            <a:ext cx="914400" cy="914400"/>
          </a:xfrm>
          <a:prstGeom prst="rect">
            <a:avLst/>
          </a:prstGeom>
        </p:spPr>
      </p:pic>
    </p:spTree>
    <p:extLst>
      <p:ext uri="{BB962C8B-B14F-4D97-AF65-F5344CB8AC3E}">
        <p14:creationId xmlns:p14="http://schemas.microsoft.com/office/powerpoint/2010/main" val="190180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1">
            <a:extLst>
              <a:ext uri="{FF2B5EF4-FFF2-40B4-BE49-F238E27FC236}">
                <a16:creationId xmlns:a16="http://schemas.microsoft.com/office/drawing/2014/main" id="{946CCA86-7700-42BE-B111-0DB304B3DE2C}"/>
              </a:ext>
            </a:extLst>
          </p:cNvPr>
          <p:cNvSpPr/>
          <p:nvPr/>
        </p:nvSpPr>
        <p:spPr>
          <a:xfrm>
            <a:off x="1414130" y="3345668"/>
            <a:ext cx="7230140" cy="584775"/>
          </a:xfrm>
          <a:prstGeom prst="rect">
            <a:avLst/>
          </a:prstGeom>
        </p:spPr>
        <p:txBody>
          <a:bodyPr wrap="square">
            <a:spAutoFit/>
          </a:bodyPr>
          <a:lstStyle/>
          <a:p>
            <a:pPr fontAlgn="auto">
              <a:spcAft>
                <a:spcPts val="0"/>
              </a:spcAft>
            </a:pPr>
            <a:r>
              <a:rPr lang="es-ES" sz="1600" dirty="0">
                <a:ea typeface="Calibri" panose="020F0502020204030204" pitchFamily="34" charset="0"/>
                <a:cs typeface="Arial"/>
              </a:rPr>
              <a:t>Ligera disminución </a:t>
            </a:r>
            <a:r>
              <a:rPr lang="es-ES" sz="1600" b="1" dirty="0">
                <a:ea typeface="Calibri" panose="020F0502020204030204" pitchFamily="34" charset="0"/>
                <a:cs typeface="Arial"/>
              </a:rPr>
              <a:t>de la matrícula</a:t>
            </a:r>
            <a:r>
              <a:rPr lang="es-ES" sz="1600" dirty="0">
                <a:ea typeface="Calibri" panose="020F0502020204030204" pitchFamily="34" charset="0"/>
                <a:cs typeface="Arial"/>
              </a:rPr>
              <a:t>, paralela a la </a:t>
            </a:r>
            <a:r>
              <a:rPr lang="es-ES" sz="1600" b="1" dirty="0">
                <a:ea typeface="Calibri" panose="020F0502020204030204" pitchFamily="34" charset="0"/>
                <a:cs typeface="Arial"/>
              </a:rPr>
              <a:t>disminución de la población entre 6 y 17 años </a:t>
            </a:r>
          </a:p>
        </p:txBody>
      </p:sp>
      <p:grpSp>
        <p:nvGrpSpPr>
          <p:cNvPr id="3" name="Grupo 2">
            <a:extLst>
              <a:ext uri="{FF2B5EF4-FFF2-40B4-BE49-F238E27FC236}">
                <a16:creationId xmlns:a16="http://schemas.microsoft.com/office/drawing/2014/main" id="{41D61882-5C96-4899-9DDE-9FD55232AEA0}"/>
              </a:ext>
            </a:extLst>
          </p:cNvPr>
          <p:cNvGrpSpPr/>
          <p:nvPr/>
        </p:nvGrpSpPr>
        <p:grpSpPr>
          <a:xfrm>
            <a:off x="0" y="0"/>
            <a:ext cx="9144000" cy="741600"/>
            <a:chOff x="0" y="0"/>
            <a:chExt cx="9144000" cy="859844"/>
          </a:xfrm>
        </p:grpSpPr>
        <p:pic>
          <p:nvPicPr>
            <p:cNvPr id="2" name="Picture 1" descr="TOP-01.jpg"/>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4" name="TextBox 3"/>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9" name="Rectángulo 6">
            <a:extLst>
              <a:ext uri="{FF2B5EF4-FFF2-40B4-BE49-F238E27FC236}">
                <a16:creationId xmlns:a16="http://schemas.microsoft.com/office/drawing/2014/main" id="{898A1D25-BF65-4344-8848-7E2D4A994634}"/>
              </a:ext>
            </a:extLst>
          </p:cNvPr>
          <p:cNvSpPr/>
          <p:nvPr/>
        </p:nvSpPr>
        <p:spPr>
          <a:xfrm>
            <a:off x="1219450" y="389323"/>
            <a:ext cx="2936253"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EVOLUCIÓN DE LA MATRÍCULA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5" name="Rectangle 24"/>
          <p:cNvSpPr/>
          <p:nvPr/>
        </p:nvSpPr>
        <p:spPr>
          <a:xfrm>
            <a:off x="1414130" y="4199265"/>
            <a:ext cx="7230140" cy="584775"/>
          </a:xfrm>
          <a:prstGeom prst="rect">
            <a:avLst/>
          </a:prstGeom>
        </p:spPr>
        <p:txBody>
          <a:bodyPr wrap="square">
            <a:spAutoFit/>
          </a:bodyPr>
          <a:lstStyle/>
          <a:p>
            <a:pPr fontAlgn="auto">
              <a:spcAft>
                <a:spcPts val="0"/>
              </a:spcAft>
            </a:pPr>
            <a:r>
              <a:rPr lang="es-ES" sz="1600" dirty="0">
                <a:ea typeface="Calibri" panose="020F0502020204030204" pitchFamily="34" charset="0"/>
                <a:cs typeface="Arial"/>
              </a:rPr>
              <a:t>Traspaso de estudiantes del sector privado al sector público, sobre todo en el Nivel Secundario.</a:t>
            </a:r>
            <a:endParaRPr lang="es-DO" sz="1600" dirty="0">
              <a:ea typeface="Calibri" panose="020F0502020204030204" pitchFamily="34" charset="0"/>
              <a:cs typeface="Arial"/>
            </a:endParaRPr>
          </a:p>
        </p:txBody>
      </p:sp>
      <p:pic>
        <p:nvPicPr>
          <p:cNvPr id="18" name="Imagen 17">
            <a:extLst>
              <a:ext uri="{FF2B5EF4-FFF2-40B4-BE49-F238E27FC236}">
                <a16:creationId xmlns:a16="http://schemas.microsoft.com/office/drawing/2014/main" id="{A7781F02-157E-4FD1-9EFA-A9CDFFBEEA2C}"/>
              </a:ext>
            </a:extLst>
          </p:cNvPr>
          <p:cNvPicPr>
            <a:picLocks noChangeAspect="1"/>
          </p:cNvPicPr>
          <p:nvPr/>
        </p:nvPicPr>
        <p:blipFill rotWithShape="1">
          <a:blip r:embed="rId3"/>
          <a:srcRect l="11836" t="12762" r="9694" b="17320"/>
          <a:stretch/>
        </p:blipFill>
        <p:spPr>
          <a:xfrm>
            <a:off x="418537" y="3194296"/>
            <a:ext cx="680484" cy="685898"/>
          </a:xfrm>
          <a:prstGeom prst="rect">
            <a:avLst/>
          </a:prstGeom>
        </p:spPr>
      </p:pic>
      <p:pic>
        <p:nvPicPr>
          <p:cNvPr id="26" name="Picture 6">
            <a:extLst>
              <a:ext uri="{FF2B5EF4-FFF2-40B4-BE49-F238E27FC236}">
                <a16:creationId xmlns:a16="http://schemas.microsoft.com/office/drawing/2014/main" id="{872BDEA2-9B29-497F-9F96-B6F1CD67F902}"/>
              </a:ext>
            </a:extLst>
          </p:cNvPr>
          <p:cNvPicPr>
            <a:picLocks noChangeAspect="1"/>
          </p:cNvPicPr>
          <p:nvPr/>
        </p:nvPicPr>
        <p:blipFill>
          <a:blip r:embed="rId4"/>
          <a:stretch>
            <a:fillRect/>
          </a:stretch>
        </p:blipFill>
        <p:spPr>
          <a:xfrm>
            <a:off x="439329" y="4051703"/>
            <a:ext cx="638900" cy="638900"/>
          </a:xfrm>
          <a:prstGeom prst="rect">
            <a:avLst/>
          </a:prstGeom>
        </p:spPr>
      </p:pic>
      <p:graphicFrame>
        <p:nvGraphicFramePr>
          <p:cNvPr id="17" name="Tabla 16">
            <a:extLst>
              <a:ext uri="{FF2B5EF4-FFF2-40B4-BE49-F238E27FC236}">
                <a16:creationId xmlns:a16="http://schemas.microsoft.com/office/drawing/2014/main" id="{342C33CE-F5BC-4C10-8EAF-357C3DE50020}"/>
              </a:ext>
            </a:extLst>
          </p:cNvPr>
          <p:cNvGraphicFramePr>
            <a:graphicFrameLocks noGrp="1"/>
          </p:cNvGraphicFramePr>
          <p:nvPr>
            <p:extLst>
              <p:ext uri="{D42A27DB-BD31-4B8C-83A1-F6EECF244321}">
                <p14:modId xmlns:p14="http://schemas.microsoft.com/office/powerpoint/2010/main" val="2571068983"/>
              </p:ext>
            </p:extLst>
          </p:nvPr>
        </p:nvGraphicFramePr>
        <p:xfrm>
          <a:off x="344305" y="1033879"/>
          <a:ext cx="8299965" cy="1821430"/>
        </p:xfrm>
        <a:graphic>
          <a:graphicData uri="http://schemas.openxmlformats.org/drawingml/2006/table">
            <a:tbl>
              <a:tblPr firstRow="1" firstCol="1" bandRow="1">
                <a:tableStyleId>{72833802-FEF1-4C79-8D5D-14CF1EAF98D9}</a:tableStyleId>
              </a:tblPr>
              <a:tblGrid>
                <a:gridCol w="2239407">
                  <a:extLst>
                    <a:ext uri="{9D8B030D-6E8A-4147-A177-3AD203B41FA5}">
                      <a16:colId xmlns:a16="http://schemas.microsoft.com/office/drawing/2014/main" val="3754520607"/>
                    </a:ext>
                  </a:extLst>
                </a:gridCol>
                <a:gridCol w="914400">
                  <a:extLst>
                    <a:ext uri="{9D8B030D-6E8A-4147-A177-3AD203B41FA5}">
                      <a16:colId xmlns:a16="http://schemas.microsoft.com/office/drawing/2014/main" val="2563842403"/>
                    </a:ext>
                  </a:extLst>
                </a:gridCol>
                <a:gridCol w="839972">
                  <a:extLst>
                    <a:ext uri="{9D8B030D-6E8A-4147-A177-3AD203B41FA5}">
                      <a16:colId xmlns:a16="http://schemas.microsoft.com/office/drawing/2014/main" val="739157487"/>
                    </a:ext>
                  </a:extLst>
                </a:gridCol>
                <a:gridCol w="839972">
                  <a:extLst>
                    <a:ext uri="{9D8B030D-6E8A-4147-A177-3AD203B41FA5}">
                      <a16:colId xmlns:a16="http://schemas.microsoft.com/office/drawing/2014/main" val="804984750"/>
                    </a:ext>
                  </a:extLst>
                </a:gridCol>
                <a:gridCol w="899596">
                  <a:extLst>
                    <a:ext uri="{9D8B030D-6E8A-4147-A177-3AD203B41FA5}">
                      <a16:colId xmlns:a16="http://schemas.microsoft.com/office/drawing/2014/main" val="3342744316"/>
                    </a:ext>
                  </a:extLst>
                </a:gridCol>
                <a:gridCol w="875000">
                  <a:extLst>
                    <a:ext uri="{9D8B030D-6E8A-4147-A177-3AD203B41FA5}">
                      <a16:colId xmlns:a16="http://schemas.microsoft.com/office/drawing/2014/main" val="2371904478"/>
                    </a:ext>
                  </a:extLst>
                </a:gridCol>
                <a:gridCol w="723333">
                  <a:extLst>
                    <a:ext uri="{9D8B030D-6E8A-4147-A177-3AD203B41FA5}">
                      <a16:colId xmlns:a16="http://schemas.microsoft.com/office/drawing/2014/main" val="1430592307"/>
                    </a:ext>
                  </a:extLst>
                </a:gridCol>
                <a:gridCol w="968285">
                  <a:extLst>
                    <a:ext uri="{9D8B030D-6E8A-4147-A177-3AD203B41FA5}">
                      <a16:colId xmlns:a16="http://schemas.microsoft.com/office/drawing/2014/main" val="1659255639"/>
                    </a:ext>
                  </a:extLst>
                </a:gridCol>
              </a:tblGrid>
              <a:tr h="381000">
                <a:tc>
                  <a:txBody>
                    <a:bodyPr/>
                    <a:lstStyle/>
                    <a:p>
                      <a:pPr fontAlgn="auto">
                        <a:lnSpc>
                          <a:spcPct val="107000"/>
                        </a:lnSpc>
                        <a:spcAft>
                          <a:spcPts val="0"/>
                        </a:spcAft>
                      </a:pPr>
                      <a:r>
                        <a:rPr lang="es-DO" sz="1600" dirty="0">
                          <a:effectLst/>
                          <a:latin typeface="+mn-lt"/>
                        </a:rPr>
                        <a:t>Educación Primaria y Secundaria</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2012/13</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2013/14</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2014/15</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2015/16</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2016/17</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r" fontAlgn="auto">
                        <a:lnSpc>
                          <a:spcPct val="107000"/>
                        </a:lnSpc>
                        <a:spcAft>
                          <a:spcPts val="0"/>
                        </a:spcAft>
                      </a:pPr>
                      <a:r>
                        <a:rPr lang="es-DO" sz="1600" dirty="0">
                          <a:effectLst/>
                          <a:latin typeface="+mn-lt"/>
                        </a:rPr>
                        <a:t>2016/ 2012   </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600" dirty="0">
                          <a:effectLst/>
                          <a:latin typeface="+mn-lt"/>
                        </a:rPr>
                        <a:t>% variación</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ED7D31"/>
                    </a:solidFill>
                  </a:tcPr>
                </a:tc>
                <a:extLst>
                  <a:ext uri="{0D108BD9-81ED-4DB2-BD59-A6C34878D82A}">
                    <a16:rowId xmlns:a16="http://schemas.microsoft.com/office/drawing/2014/main" val="3457818153"/>
                  </a:ext>
                </a:extLst>
              </a:tr>
              <a:tr h="260697">
                <a:tc>
                  <a:txBody>
                    <a:bodyPr/>
                    <a:lstStyle/>
                    <a:p>
                      <a:pPr marL="36000" fontAlgn="auto">
                        <a:lnSpc>
                          <a:spcPct val="107000"/>
                        </a:lnSpc>
                        <a:spcAft>
                          <a:spcPts val="0"/>
                        </a:spcAft>
                      </a:pPr>
                      <a:r>
                        <a:rPr lang="es-DO" sz="1600" dirty="0">
                          <a:effectLst/>
                          <a:latin typeface="+mn-lt"/>
                        </a:rPr>
                        <a:t>Público / Semioficial</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s-DO" sz="1400" b="0" i="0" u="none" strike="noStrike" dirty="0">
                          <a:solidFill>
                            <a:srgbClr val="000000"/>
                          </a:solidFill>
                          <a:effectLst/>
                          <a:latin typeface="+mn-lt"/>
                        </a:rPr>
                        <a:t>1,725,760</a:t>
                      </a:r>
                    </a:p>
                  </a:txBody>
                  <a:tcPr marL="9525" marR="9525" marT="9525" marB="0" anchor="ctr"/>
                </a:tc>
                <a:tc>
                  <a:txBody>
                    <a:bodyPr/>
                    <a:lstStyle/>
                    <a:p>
                      <a:pPr algn="r" fontAlgn="b"/>
                      <a:r>
                        <a:rPr lang="es-DO" sz="1400" b="0" i="0" u="none" strike="noStrike" dirty="0">
                          <a:solidFill>
                            <a:srgbClr val="000000"/>
                          </a:solidFill>
                          <a:effectLst/>
                          <a:latin typeface="+mn-lt"/>
                        </a:rPr>
                        <a:t>1,745,322</a:t>
                      </a:r>
                    </a:p>
                  </a:txBody>
                  <a:tcPr marL="9525" marR="9525" marT="9525" marB="0" anchor="ctr"/>
                </a:tc>
                <a:tc>
                  <a:txBody>
                    <a:bodyPr/>
                    <a:lstStyle/>
                    <a:p>
                      <a:pPr algn="r" fontAlgn="b"/>
                      <a:r>
                        <a:rPr lang="es-DO" sz="1400" b="0" i="0" u="none" strike="noStrike" dirty="0">
                          <a:solidFill>
                            <a:srgbClr val="000000"/>
                          </a:solidFill>
                          <a:effectLst/>
                          <a:latin typeface="+mn-lt"/>
                        </a:rPr>
                        <a:t>1,768,913</a:t>
                      </a:r>
                    </a:p>
                  </a:txBody>
                  <a:tcPr marL="9525" marR="9525" marT="9525" marB="0" anchor="ctr"/>
                </a:tc>
                <a:tc>
                  <a:txBody>
                    <a:bodyPr/>
                    <a:lstStyle/>
                    <a:p>
                      <a:pPr algn="r" fontAlgn="b"/>
                      <a:r>
                        <a:rPr lang="es-DO" sz="1400" b="0" i="0" u="none" strike="noStrike" dirty="0">
                          <a:solidFill>
                            <a:srgbClr val="000000"/>
                          </a:solidFill>
                          <a:effectLst/>
                          <a:latin typeface="+mn-lt"/>
                        </a:rPr>
                        <a:t>1,756,109</a:t>
                      </a:r>
                    </a:p>
                  </a:txBody>
                  <a:tcPr marL="9525" marR="9525" marT="9525" marB="0" anchor="ctr"/>
                </a:tc>
                <a:tc>
                  <a:txBody>
                    <a:bodyPr/>
                    <a:lstStyle/>
                    <a:p>
                      <a:pPr algn="r" fontAlgn="b"/>
                      <a:r>
                        <a:rPr lang="es-DO" sz="1400" b="0" i="0" u="none" strike="noStrike">
                          <a:solidFill>
                            <a:srgbClr val="000000"/>
                          </a:solidFill>
                          <a:effectLst/>
                          <a:latin typeface="+mn-lt"/>
                        </a:rPr>
                        <a:t>1,727,192</a:t>
                      </a:r>
                    </a:p>
                  </a:txBody>
                  <a:tcPr marL="9525" marR="9525" marT="9525" marB="0" anchor="ctr"/>
                </a:tc>
                <a:tc>
                  <a:txBody>
                    <a:bodyPr/>
                    <a:lstStyle/>
                    <a:p>
                      <a:pPr algn="r" fontAlgn="b"/>
                      <a:r>
                        <a:rPr lang="es-DO" sz="1400" b="0" i="0" u="none" strike="noStrike" dirty="0">
                          <a:solidFill>
                            <a:srgbClr val="000000"/>
                          </a:solidFill>
                          <a:effectLst/>
                          <a:latin typeface="+mn-lt"/>
                        </a:rPr>
                        <a:t>1,432</a:t>
                      </a:r>
                    </a:p>
                  </a:txBody>
                  <a:tcPr marL="9525" marR="9525" marT="9525" marB="0" anchor="ctr">
                    <a:solidFill>
                      <a:schemeClr val="accent5">
                        <a:lumMod val="20000"/>
                        <a:lumOff val="80000"/>
                      </a:schemeClr>
                    </a:solidFill>
                  </a:tcPr>
                </a:tc>
                <a:tc>
                  <a:txBody>
                    <a:bodyPr/>
                    <a:lstStyle/>
                    <a:p>
                      <a:pPr algn="ctr" fontAlgn="b"/>
                      <a:r>
                        <a:rPr lang="es-DO" sz="1400" b="0" i="0" u="none" strike="noStrike" dirty="0">
                          <a:solidFill>
                            <a:srgbClr val="000000"/>
                          </a:solidFill>
                          <a:effectLst/>
                          <a:latin typeface="+mn-lt"/>
                        </a:rPr>
                        <a:t>0.08%</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392310700"/>
                  </a:ext>
                </a:extLst>
              </a:tr>
              <a:tr h="239151">
                <a:tc>
                  <a:txBody>
                    <a:bodyPr/>
                    <a:lstStyle/>
                    <a:p>
                      <a:pPr marL="36000" fontAlgn="auto">
                        <a:lnSpc>
                          <a:spcPct val="107000"/>
                        </a:lnSpc>
                        <a:spcAft>
                          <a:spcPts val="0"/>
                        </a:spcAft>
                      </a:pPr>
                      <a:r>
                        <a:rPr lang="es-DO" sz="1600" dirty="0">
                          <a:effectLst/>
                          <a:latin typeface="+mn-lt"/>
                        </a:rPr>
                        <a:t>Privado</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s-DO" sz="1400" b="0" i="0" u="none" strike="noStrike">
                          <a:solidFill>
                            <a:srgbClr val="000000"/>
                          </a:solidFill>
                          <a:effectLst/>
                          <a:latin typeface="+mn-lt"/>
                        </a:rPr>
                        <a:t>485,156</a:t>
                      </a:r>
                    </a:p>
                  </a:txBody>
                  <a:tcPr marL="9525" marR="9525" marT="9525" marB="0" anchor="ctr"/>
                </a:tc>
                <a:tc>
                  <a:txBody>
                    <a:bodyPr/>
                    <a:lstStyle/>
                    <a:p>
                      <a:pPr algn="r" fontAlgn="b"/>
                      <a:r>
                        <a:rPr lang="es-DO" sz="1400" b="0" i="0" u="none" strike="noStrike" dirty="0">
                          <a:solidFill>
                            <a:srgbClr val="000000"/>
                          </a:solidFill>
                          <a:effectLst/>
                          <a:latin typeface="+mn-lt"/>
                        </a:rPr>
                        <a:t>482,371</a:t>
                      </a:r>
                    </a:p>
                  </a:txBody>
                  <a:tcPr marL="9525" marR="9525" marT="9525" marB="0" anchor="ctr"/>
                </a:tc>
                <a:tc>
                  <a:txBody>
                    <a:bodyPr/>
                    <a:lstStyle/>
                    <a:p>
                      <a:pPr algn="r" fontAlgn="b"/>
                      <a:r>
                        <a:rPr lang="es-DO" sz="1400" b="0" i="0" u="none" strike="noStrike" dirty="0">
                          <a:solidFill>
                            <a:srgbClr val="000000"/>
                          </a:solidFill>
                          <a:effectLst/>
                          <a:latin typeface="+mn-lt"/>
                        </a:rPr>
                        <a:t>467,708</a:t>
                      </a:r>
                    </a:p>
                  </a:txBody>
                  <a:tcPr marL="9525" marR="9525" marT="9525" marB="0" anchor="ctr"/>
                </a:tc>
                <a:tc>
                  <a:txBody>
                    <a:bodyPr/>
                    <a:lstStyle/>
                    <a:p>
                      <a:pPr algn="r" fontAlgn="b"/>
                      <a:r>
                        <a:rPr lang="es-DO" sz="1400" b="0" i="0" u="none" strike="noStrike" dirty="0">
                          <a:solidFill>
                            <a:srgbClr val="000000"/>
                          </a:solidFill>
                          <a:effectLst/>
                          <a:latin typeface="+mn-lt"/>
                        </a:rPr>
                        <a:t>459,863</a:t>
                      </a:r>
                    </a:p>
                  </a:txBody>
                  <a:tcPr marL="9525" marR="9525" marT="9525" marB="0" anchor="ctr"/>
                </a:tc>
                <a:tc>
                  <a:txBody>
                    <a:bodyPr/>
                    <a:lstStyle/>
                    <a:p>
                      <a:pPr algn="r" fontAlgn="b"/>
                      <a:r>
                        <a:rPr lang="es-DO" sz="1400" b="0" i="0" u="none" strike="noStrike" dirty="0">
                          <a:solidFill>
                            <a:srgbClr val="000000"/>
                          </a:solidFill>
                          <a:effectLst/>
                          <a:latin typeface="+mn-lt"/>
                        </a:rPr>
                        <a:t>450,887</a:t>
                      </a:r>
                    </a:p>
                  </a:txBody>
                  <a:tcPr marL="9525" marR="9525" marT="9525" marB="0" anchor="ctr"/>
                </a:tc>
                <a:tc>
                  <a:txBody>
                    <a:bodyPr/>
                    <a:lstStyle/>
                    <a:p>
                      <a:pPr algn="r" fontAlgn="b"/>
                      <a:r>
                        <a:rPr lang="es-DO" sz="1400" b="0" i="0" u="none" strike="noStrike" dirty="0">
                          <a:solidFill>
                            <a:srgbClr val="000000"/>
                          </a:solidFill>
                          <a:effectLst/>
                          <a:latin typeface="+mn-lt"/>
                        </a:rPr>
                        <a:t>-34,269</a:t>
                      </a:r>
                    </a:p>
                  </a:txBody>
                  <a:tcPr marL="9525" marR="9525" marT="9525" marB="0" anchor="ctr">
                    <a:solidFill>
                      <a:schemeClr val="accent5">
                        <a:lumMod val="20000"/>
                        <a:lumOff val="80000"/>
                      </a:schemeClr>
                    </a:solidFill>
                  </a:tcPr>
                </a:tc>
                <a:tc>
                  <a:txBody>
                    <a:bodyPr/>
                    <a:lstStyle/>
                    <a:p>
                      <a:pPr algn="ctr" fontAlgn="b"/>
                      <a:r>
                        <a:rPr lang="es-DO" sz="1400" b="0" i="0" u="none" strike="noStrike" dirty="0">
                          <a:solidFill>
                            <a:srgbClr val="000000"/>
                          </a:solidFill>
                          <a:effectLst/>
                          <a:latin typeface="+mn-lt"/>
                        </a:rPr>
                        <a:t>-7.06%</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99442981"/>
                  </a:ext>
                </a:extLst>
              </a:tr>
              <a:tr h="302607">
                <a:tc>
                  <a:txBody>
                    <a:bodyPr/>
                    <a:lstStyle/>
                    <a:p>
                      <a:pPr marL="36000" algn="l" fontAlgn="ctr"/>
                      <a:r>
                        <a:rPr lang="es-DO" sz="1600" b="1" i="0" u="none" strike="noStrike" dirty="0">
                          <a:solidFill>
                            <a:srgbClr val="000000"/>
                          </a:solidFill>
                          <a:effectLst/>
                          <a:latin typeface="+mn-lt"/>
                        </a:rPr>
                        <a:t> % Público / Semioficial</a:t>
                      </a:r>
                    </a:p>
                  </a:txBody>
                  <a:tcPr marL="9525" marR="9525" marT="9525" marB="0" anchor="ctr"/>
                </a:tc>
                <a:tc>
                  <a:txBody>
                    <a:bodyPr/>
                    <a:lstStyle/>
                    <a:p>
                      <a:pPr algn="r" fontAlgn="b"/>
                      <a:r>
                        <a:rPr lang="es-DO" sz="1400" b="0" i="0" u="none" strike="noStrike">
                          <a:solidFill>
                            <a:srgbClr val="000000"/>
                          </a:solidFill>
                          <a:effectLst/>
                          <a:latin typeface="+mn-lt"/>
                        </a:rPr>
                        <a:t>78.06%</a:t>
                      </a:r>
                    </a:p>
                  </a:txBody>
                  <a:tcPr marL="9525" marR="9525" marT="9525" marB="0" anchor="ctr"/>
                </a:tc>
                <a:tc>
                  <a:txBody>
                    <a:bodyPr/>
                    <a:lstStyle/>
                    <a:p>
                      <a:pPr algn="r" fontAlgn="b"/>
                      <a:r>
                        <a:rPr lang="es-DO" sz="1400" b="0" i="0" u="none" strike="noStrike" dirty="0">
                          <a:solidFill>
                            <a:srgbClr val="000000"/>
                          </a:solidFill>
                          <a:effectLst/>
                          <a:latin typeface="+mn-lt"/>
                        </a:rPr>
                        <a:t>78.35%</a:t>
                      </a:r>
                    </a:p>
                  </a:txBody>
                  <a:tcPr marL="9525" marR="9525" marT="9525" marB="0" anchor="ctr"/>
                </a:tc>
                <a:tc>
                  <a:txBody>
                    <a:bodyPr/>
                    <a:lstStyle/>
                    <a:p>
                      <a:pPr algn="r" fontAlgn="b"/>
                      <a:r>
                        <a:rPr lang="es-DO" sz="1400" b="0" i="0" u="none" strike="noStrike" dirty="0">
                          <a:solidFill>
                            <a:srgbClr val="000000"/>
                          </a:solidFill>
                          <a:effectLst/>
                          <a:latin typeface="+mn-lt"/>
                        </a:rPr>
                        <a:t>79.09%</a:t>
                      </a:r>
                    </a:p>
                  </a:txBody>
                  <a:tcPr marL="9525" marR="9525" marT="9525" marB="0" anchor="ctr"/>
                </a:tc>
                <a:tc>
                  <a:txBody>
                    <a:bodyPr/>
                    <a:lstStyle/>
                    <a:p>
                      <a:pPr algn="r" fontAlgn="b"/>
                      <a:r>
                        <a:rPr lang="es-DO" sz="1400" b="0" i="0" u="none" strike="noStrike" dirty="0">
                          <a:solidFill>
                            <a:srgbClr val="000000"/>
                          </a:solidFill>
                          <a:effectLst/>
                          <a:latin typeface="+mn-lt"/>
                        </a:rPr>
                        <a:t>79.25%</a:t>
                      </a:r>
                    </a:p>
                  </a:txBody>
                  <a:tcPr marL="9525" marR="9525" marT="9525" marB="0" anchor="ctr"/>
                </a:tc>
                <a:tc>
                  <a:txBody>
                    <a:bodyPr/>
                    <a:lstStyle/>
                    <a:p>
                      <a:pPr algn="r" fontAlgn="b"/>
                      <a:r>
                        <a:rPr lang="es-DO" sz="1400" b="0" i="0" u="none" strike="noStrike" dirty="0">
                          <a:solidFill>
                            <a:srgbClr val="000000"/>
                          </a:solidFill>
                          <a:effectLst/>
                          <a:latin typeface="+mn-lt"/>
                        </a:rPr>
                        <a:t>79.30%</a:t>
                      </a:r>
                    </a:p>
                  </a:txBody>
                  <a:tcPr marL="9525" marR="9525" marT="9525" marB="0" anchor="ctr"/>
                </a:tc>
                <a:tc>
                  <a:txBody>
                    <a:bodyPr/>
                    <a:lstStyle/>
                    <a:p>
                      <a:pPr algn="r" fontAlgn="b"/>
                      <a:r>
                        <a:rPr lang="es-DO" sz="1400" b="0" i="0" u="none" strike="noStrike" dirty="0">
                          <a:solidFill>
                            <a:srgbClr val="000000"/>
                          </a:solidFill>
                          <a:effectLst/>
                          <a:latin typeface="+mn-lt"/>
                        </a:rPr>
                        <a:t>1.24%</a:t>
                      </a:r>
                    </a:p>
                  </a:txBody>
                  <a:tcPr marL="9525" marR="9525" marT="9525" marB="0" anchor="ctr">
                    <a:solidFill>
                      <a:schemeClr val="accent5">
                        <a:lumMod val="20000"/>
                        <a:lumOff val="80000"/>
                      </a:schemeClr>
                    </a:solidFill>
                  </a:tcPr>
                </a:tc>
                <a:tc>
                  <a:txBody>
                    <a:bodyPr/>
                    <a:lstStyle/>
                    <a:p>
                      <a:pPr algn="ctr" fontAlgn="b"/>
                      <a:r>
                        <a:rPr lang="es-DO" sz="1400" b="0" i="0" u="none" strike="noStrike" dirty="0">
                          <a:solidFill>
                            <a:srgbClr val="000000"/>
                          </a:solidFill>
                          <a:effectLst/>
                          <a:latin typeface="+mn-lt"/>
                        </a:rPr>
                        <a:t>1.24%</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462274003"/>
                  </a:ext>
                </a:extLst>
              </a:tr>
              <a:tr h="190500">
                <a:tc>
                  <a:txBody>
                    <a:bodyPr/>
                    <a:lstStyle/>
                    <a:p>
                      <a:pPr marL="36000" fontAlgn="auto">
                        <a:lnSpc>
                          <a:spcPct val="107000"/>
                        </a:lnSpc>
                        <a:spcAft>
                          <a:spcPts val="0"/>
                        </a:spcAft>
                      </a:pPr>
                      <a:r>
                        <a:rPr lang="es-DO" sz="1600" b="1" dirty="0">
                          <a:effectLst/>
                          <a:latin typeface="+mn-lt"/>
                        </a:rPr>
                        <a:t>Todos los Sectores</a:t>
                      </a:r>
                      <a:endParaRPr lang="es-DO" sz="16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b"/>
                      <a:r>
                        <a:rPr lang="es-DO" sz="1400" b="1" i="0" u="none" strike="noStrike" dirty="0">
                          <a:solidFill>
                            <a:srgbClr val="000000"/>
                          </a:solidFill>
                          <a:effectLst/>
                          <a:latin typeface="+mn-lt"/>
                        </a:rPr>
                        <a:t>2,210,916</a:t>
                      </a:r>
                    </a:p>
                  </a:txBody>
                  <a:tcPr marL="9525" marR="9525" marT="9525" marB="0" anchor="ctr"/>
                </a:tc>
                <a:tc>
                  <a:txBody>
                    <a:bodyPr/>
                    <a:lstStyle/>
                    <a:p>
                      <a:pPr algn="r" fontAlgn="b"/>
                      <a:r>
                        <a:rPr lang="es-DO" sz="1400" b="1" i="0" u="none" strike="noStrike">
                          <a:solidFill>
                            <a:srgbClr val="000000"/>
                          </a:solidFill>
                          <a:effectLst/>
                          <a:latin typeface="+mn-lt"/>
                        </a:rPr>
                        <a:t>2,227,693</a:t>
                      </a:r>
                    </a:p>
                  </a:txBody>
                  <a:tcPr marL="9525" marR="9525" marT="9525" marB="0" anchor="ctr"/>
                </a:tc>
                <a:tc>
                  <a:txBody>
                    <a:bodyPr/>
                    <a:lstStyle/>
                    <a:p>
                      <a:pPr algn="r" fontAlgn="b"/>
                      <a:r>
                        <a:rPr lang="es-DO" sz="1400" b="1" i="0" u="none" strike="noStrike">
                          <a:solidFill>
                            <a:srgbClr val="000000"/>
                          </a:solidFill>
                          <a:effectLst/>
                          <a:latin typeface="+mn-lt"/>
                        </a:rPr>
                        <a:t>2,236,621</a:t>
                      </a:r>
                    </a:p>
                  </a:txBody>
                  <a:tcPr marL="9525" marR="9525" marT="9525" marB="0" anchor="ctr"/>
                </a:tc>
                <a:tc>
                  <a:txBody>
                    <a:bodyPr/>
                    <a:lstStyle/>
                    <a:p>
                      <a:pPr algn="r" fontAlgn="b"/>
                      <a:r>
                        <a:rPr lang="es-DO" sz="1400" b="1" i="0" u="none" strike="noStrike" dirty="0">
                          <a:solidFill>
                            <a:srgbClr val="000000"/>
                          </a:solidFill>
                          <a:effectLst/>
                          <a:latin typeface="+mn-lt"/>
                        </a:rPr>
                        <a:t>2,215,972</a:t>
                      </a:r>
                    </a:p>
                  </a:txBody>
                  <a:tcPr marL="9525" marR="9525" marT="9525" marB="0" anchor="ctr"/>
                </a:tc>
                <a:tc>
                  <a:txBody>
                    <a:bodyPr/>
                    <a:lstStyle/>
                    <a:p>
                      <a:pPr algn="r" fontAlgn="b"/>
                      <a:r>
                        <a:rPr lang="es-DO" sz="1400" b="1" i="0" u="none" strike="noStrike" dirty="0">
                          <a:solidFill>
                            <a:srgbClr val="000000"/>
                          </a:solidFill>
                          <a:effectLst/>
                          <a:latin typeface="+mn-lt"/>
                        </a:rPr>
                        <a:t>2,178,079</a:t>
                      </a:r>
                    </a:p>
                  </a:txBody>
                  <a:tcPr marL="9525" marR="9525" marT="9525" marB="0" anchor="ctr"/>
                </a:tc>
                <a:tc>
                  <a:txBody>
                    <a:bodyPr/>
                    <a:lstStyle/>
                    <a:p>
                      <a:pPr algn="r" fontAlgn="b"/>
                      <a:r>
                        <a:rPr lang="es-DO" sz="1400" b="1" i="0" u="none" strike="noStrike" dirty="0">
                          <a:solidFill>
                            <a:srgbClr val="000000"/>
                          </a:solidFill>
                          <a:effectLst/>
                          <a:latin typeface="+mn-lt"/>
                        </a:rPr>
                        <a:t>-32,837</a:t>
                      </a:r>
                    </a:p>
                  </a:txBody>
                  <a:tcPr marL="9525" marR="9525" marT="9525" marB="0" anchor="ctr">
                    <a:solidFill>
                      <a:schemeClr val="accent5">
                        <a:lumMod val="20000"/>
                        <a:lumOff val="80000"/>
                      </a:schemeClr>
                    </a:solidFill>
                  </a:tcPr>
                </a:tc>
                <a:tc>
                  <a:txBody>
                    <a:bodyPr/>
                    <a:lstStyle/>
                    <a:p>
                      <a:pPr algn="ctr" fontAlgn="b"/>
                      <a:r>
                        <a:rPr lang="es-DO" sz="1400" b="1" i="0" u="none" strike="noStrike" dirty="0">
                          <a:solidFill>
                            <a:srgbClr val="000000"/>
                          </a:solidFill>
                          <a:effectLst/>
                          <a:latin typeface="+mn-lt"/>
                        </a:rPr>
                        <a:t>-1.49%</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803360266"/>
                  </a:ext>
                </a:extLst>
              </a:tr>
              <a:tr h="190500">
                <a:tc>
                  <a:txBody>
                    <a:bodyPr/>
                    <a:lstStyle/>
                    <a:p>
                      <a:pPr marL="36000" algn="l" defTabSz="914400" rtl="0" eaLnBrk="1" fontAlgn="auto" latinLnBrk="0" hangingPunct="1">
                        <a:lnSpc>
                          <a:spcPct val="107000"/>
                        </a:lnSpc>
                        <a:spcAft>
                          <a:spcPts val="0"/>
                        </a:spcAft>
                      </a:pPr>
                      <a:r>
                        <a:rPr lang="es-ES" sz="1600" b="1" kern="1200" dirty="0">
                          <a:solidFill>
                            <a:schemeClr val="tx1"/>
                          </a:solidFill>
                          <a:effectLst/>
                          <a:latin typeface="+mn-lt"/>
                          <a:ea typeface="+mn-ea"/>
                          <a:cs typeface="+mn-cs"/>
                        </a:rPr>
                        <a:t>Población 6-17</a:t>
                      </a:r>
                      <a:endParaRPr lang="es-DO" sz="1600" b="1" kern="1200" dirty="0">
                        <a:solidFill>
                          <a:schemeClr val="tx1"/>
                        </a:solidFill>
                        <a:effectLst/>
                        <a:latin typeface="+mn-lt"/>
                        <a:ea typeface="+mn-ea"/>
                        <a:cs typeface="+mn-cs"/>
                      </a:endParaRPr>
                    </a:p>
                  </a:txBody>
                  <a:tcPr marL="44450" marR="44450" marT="0" marB="0" anchor="ctr"/>
                </a:tc>
                <a:tc>
                  <a:txBody>
                    <a:bodyPr/>
                    <a:lstStyle/>
                    <a:p>
                      <a:pPr algn="r" fontAlgn="b"/>
                      <a:r>
                        <a:rPr lang="es-DO" sz="1400" b="1" i="0" u="none" strike="noStrike" dirty="0">
                          <a:solidFill>
                            <a:srgbClr val="000000"/>
                          </a:solidFill>
                          <a:effectLst/>
                          <a:latin typeface="+mn-lt"/>
                        </a:rPr>
                        <a:t>2,344,554</a:t>
                      </a:r>
                    </a:p>
                  </a:txBody>
                  <a:tcPr marL="9525" marR="9525" marT="9525" marB="0" anchor="ctr"/>
                </a:tc>
                <a:tc>
                  <a:txBody>
                    <a:bodyPr/>
                    <a:lstStyle/>
                    <a:p>
                      <a:pPr algn="r" fontAlgn="b"/>
                      <a:r>
                        <a:rPr lang="es-DO" sz="1400" b="1" i="0" u="none" strike="noStrike" dirty="0">
                          <a:solidFill>
                            <a:srgbClr val="000000"/>
                          </a:solidFill>
                          <a:effectLst/>
                          <a:latin typeface="+mn-lt"/>
                        </a:rPr>
                        <a:t>2,340,567</a:t>
                      </a:r>
                    </a:p>
                  </a:txBody>
                  <a:tcPr marL="9525" marR="9525" marT="9525" marB="0" anchor="ctr"/>
                </a:tc>
                <a:tc>
                  <a:txBody>
                    <a:bodyPr/>
                    <a:lstStyle/>
                    <a:p>
                      <a:pPr algn="r" fontAlgn="b"/>
                      <a:r>
                        <a:rPr lang="es-DO" sz="1400" b="1" i="0" u="none" strike="noStrike" dirty="0">
                          <a:solidFill>
                            <a:srgbClr val="000000"/>
                          </a:solidFill>
                          <a:effectLst/>
                          <a:latin typeface="+mn-lt"/>
                        </a:rPr>
                        <a:t>2,335,479</a:t>
                      </a:r>
                    </a:p>
                  </a:txBody>
                  <a:tcPr marL="9525" marR="9525" marT="9525" marB="0" anchor="ctr"/>
                </a:tc>
                <a:tc>
                  <a:txBody>
                    <a:bodyPr/>
                    <a:lstStyle/>
                    <a:p>
                      <a:pPr algn="r" fontAlgn="b"/>
                      <a:r>
                        <a:rPr lang="es-DO" sz="1400" b="1" i="0" u="none" strike="noStrike" dirty="0">
                          <a:solidFill>
                            <a:srgbClr val="000000"/>
                          </a:solidFill>
                          <a:effectLst/>
                          <a:latin typeface="+mn-lt"/>
                        </a:rPr>
                        <a:t>2,329,707</a:t>
                      </a:r>
                    </a:p>
                  </a:txBody>
                  <a:tcPr marL="9525" marR="9525" marT="9525" marB="0" anchor="ctr"/>
                </a:tc>
                <a:tc>
                  <a:txBody>
                    <a:bodyPr/>
                    <a:lstStyle/>
                    <a:p>
                      <a:pPr algn="r" fontAlgn="b"/>
                      <a:r>
                        <a:rPr lang="es-DO" sz="1400" b="1" i="0" u="none" strike="noStrike" dirty="0">
                          <a:solidFill>
                            <a:srgbClr val="000000"/>
                          </a:solidFill>
                          <a:effectLst/>
                          <a:latin typeface="+mn-lt"/>
                        </a:rPr>
                        <a:t>2,322,355</a:t>
                      </a:r>
                    </a:p>
                  </a:txBody>
                  <a:tcPr marL="9525" marR="9525" marT="9525" marB="0" anchor="ctr"/>
                </a:tc>
                <a:tc>
                  <a:txBody>
                    <a:bodyPr/>
                    <a:lstStyle/>
                    <a:p>
                      <a:pPr algn="r" fontAlgn="b"/>
                      <a:r>
                        <a:rPr lang="es-DO" sz="1400" b="1" i="0" u="none" strike="noStrike" dirty="0">
                          <a:solidFill>
                            <a:srgbClr val="000000"/>
                          </a:solidFill>
                          <a:effectLst/>
                          <a:latin typeface="+mn-lt"/>
                        </a:rPr>
                        <a:t>-22,199</a:t>
                      </a:r>
                    </a:p>
                  </a:txBody>
                  <a:tcPr marL="9525" marR="9525" marT="9525" marB="0" anchor="ctr">
                    <a:solidFill>
                      <a:schemeClr val="accent5">
                        <a:lumMod val="20000"/>
                        <a:lumOff val="80000"/>
                      </a:schemeClr>
                    </a:solidFill>
                  </a:tcPr>
                </a:tc>
                <a:tc>
                  <a:txBody>
                    <a:bodyPr/>
                    <a:lstStyle/>
                    <a:p>
                      <a:pPr algn="ctr" fontAlgn="b"/>
                      <a:r>
                        <a:rPr lang="es-DO" sz="1400" b="1" i="0" u="none" strike="noStrike" dirty="0">
                          <a:solidFill>
                            <a:srgbClr val="000000"/>
                          </a:solidFill>
                          <a:effectLst/>
                          <a:latin typeface="+mn-lt"/>
                        </a:rPr>
                        <a:t>-0.95%</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850603647"/>
                  </a:ext>
                </a:extLst>
              </a:tr>
            </a:tbl>
          </a:graphicData>
        </a:graphic>
      </p:graphicFrame>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3</a:t>
            </a:fld>
            <a:endParaRPr lang="en-US"/>
          </a:p>
        </p:txBody>
      </p:sp>
    </p:spTree>
    <p:extLst>
      <p:ext uri="{BB962C8B-B14F-4D97-AF65-F5344CB8AC3E}">
        <p14:creationId xmlns:p14="http://schemas.microsoft.com/office/powerpoint/2010/main" val="16776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TOP-04.jpg">
            <a:extLst>
              <a:ext uri="{FF2B5EF4-FFF2-40B4-BE49-F238E27FC236}">
                <a16:creationId xmlns:a16="http://schemas.microsoft.com/office/drawing/2014/main" id="{F2ACC7CF-4AD3-4B13-AF9B-73C8ACF50CA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13" name="TextBox 3">
            <a:extLst>
              <a:ext uri="{FF2B5EF4-FFF2-40B4-BE49-F238E27FC236}">
                <a16:creationId xmlns:a16="http://schemas.microsoft.com/office/drawing/2014/main" id="{A2D5A762-EA61-4C5B-9280-1A07255D7FE1}"/>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6" name="Rectángulo 5"/>
          <p:cNvSpPr/>
          <p:nvPr/>
        </p:nvSpPr>
        <p:spPr>
          <a:xfrm>
            <a:off x="340242" y="2570272"/>
            <a:ext cx="8271714" cy="2062103"/>
          </a:xfrm>
          <a:prstGeom prst="rect">
            <a:avLst/>
          </a:prstGeom>
        </p:spPr>
        <p:txBody>
          <a:bodyPr wrap="square">
            <a:spAutoFit/>
          </a:bodyPr>
          <a:lstStyle/>
          <a:p>
            <a:pPr algn="ctr" fontAlgn="base"/>
            <a:r>
              <a:rPr lang="es-DO" sz="1600" b="1" dirty="0">
                <a:solidFill>
                  <a:srgbClr val="E75C65"/>
                </a:solidFill>
              </a:rPr>
              <a:t>Entornos de escolarización</a:t>
            </a:r>
          </a:p>
          <a:p>
            <a:pPr lvl="1" fontAlgn="base"/>
            <a:r>
              <a:rPr lang="es-DO" sz="1400" dirty="0">
                <a:solidFill>
                  <a:srgbClr val="000000"/>
                </a:solidFill>
              </a:rPr>
              <a:t>a) </a:t>
            </a:r>
            <a:r>
              <a:rPr lang="es-DO" sz="1400" b="1" dirty="0">
                <a:solidFill>
                  <a:srgbClr val="000000"/>
                </a:solidFill>
              </a:rPr>
              <a:t>Centros educativos regulares</a:t>
            </a:r>
            <a:r>
              <a:rPr lang="es-DO" sz="1400" dirty="0">
                <a:solidFill>
                  <a:srgbClr val="000000"/>
                </a:solidFill>
              </a:rPr>
              <a:t> con apoyos y recursos dentro o fuera del aula.</a:t>
            </a:r>
            <a:endParaRPr lang="es-DO" sz="1400" dirty="0"/>
          </a:p>
          <a:p>
            <a:pPr marL="457200" algn="just"/>
            <a:r>
              <a:rPr lang="es-DO" sz="1400" dirty="0">
                <a:solidFill>
                  <a:srgbClr val="000000"/>
                </a:solidFill>
              </a:rPr>
              <a:t>b) </a:t>
            </a:r>
            <a:r>
              <a:rPr lang="es-DO" sz="1400" b="1" dirty="0">
                <a:solidFill>
                  <a:srgbClr val="000000"/>
                </a:solidFill>
              </a:rPr>
              <a:t>Aulas Específicas para la Inclusión Educativa</a:t>
            </a:r>
            <a:r>
              <a:rPr lang="es-DO" sz="1400" dirty="0">
                <a:solidFill>
                  <a:srgbClr val="000000"/>
                </a:solidFill>
              </a:rPr>
              <a:t>: escolarización para estudiantes con discapacidad ubicadas en centros regulares. </a:t>
            </a:r>
            <a:endParaRPr lang="es-DO" sz="1400" dirty="0"/>
          </a:p>
          <a:p>
            <a:pPr marL="457200" algn="just"/>
            <a:r>
              <a:rPr lang="es-DO" sz="1400" dirty="0">
                <a:solidFill>
                  <a:srgbClr val="000000"/>
                </a:solidFill>
              </a:rPr>
              <a:t>c) </a:t>
            </a:r>
            <a:r>
              <a:rPr lang="es-DO" sz="1400" b="1" dirty="0">
                <a:solidFill>
                  <a:srgbClr val="000000"/>
                </a:solidFill>
              </a:rPr>
              <a:t>Centros de Educación Especial</a:t>
            </a:r>
            <a:r>
              <a:rPr lang="es-DO" sz="1400" dirty="0">
                <a:solidFill>
                  <a:srgbClr val="000000"/>
                </a:solidFill>
              </a:rPr>
              <a:t>: ambientes específicos para estudiantes con condición de discapacidad que presentan limitaciones significativas </a:t>
            </a:r>
            <a:endParaRPr lang="es-DO" sz="1400" dirty="0"/>
          </a:p>
          <a:p>
            <a:pPr marL="457200" algn="just"/>
            <a:r>
              <a:rPr lang="es-DO" sz="1400" dirty="0">
                <a:solidFill>
                  <a:srgbClr val="000000"/>
                </a:solidFill>
              </a:rPr>
              <a:t>d) </a:t>
            </a:r>
            <a:r>
              <a:rPr lang="es-DO" sz="1400" b="1" dirty="0">
                <a:solidFill>
                  <a:srgbClr val="000000"/>
                </a:solidFill>
              </a:rPr>
              <a:t>Centros y Programas de Atención Integral</a:t>
            </a:r>
            <a:r>
              <a:rPr lang="es-DO" sz="1400" dirty="0">
                <a:solidFill>
                  <a:srgbClr val="000000"/>
                </a:solidFill>
              </a:rPr>
              <a:t>.</a:t>
            </a:r>
            <a:endParaRPr lang="es-DO" sz="1400" dirty="0"/>
          </a:p>
          <a:p>
            <a:pPr marL="457200" algn="just"/>
            <a:r>
              <a:rPr lang="es-DO" sz="1400" dirty="0">
                <a:solidFill>
                  <a:srgbClr val="000000"/>
                </a:solidFill>
              </a:rPr>
              <a:t>e) </a:t>
            </a:r>
            <a:r>
              <a:rPr lang="es-DO" sz="1400" b="1" dirty="0">
                <a:solidFill>
                  <a:srgbClr val="000000"/>
                </a:solidFill>
              </a:rPr>
              <a:t>Aulas Hospitalarias</a:t>
            </a:r>
            <a:r>
              <a:rPr lang="es-DO" sz="1400" dirty="0">
                <a:solidFill>
                  <a:srgbClr val="000000"/>
                </a:solidFill>
              </a:rPr>
              <a:t>: dirigidas a estudiantes que deben permanecer hospitalizados en un centro de salud</a:t>
            </a:r>
            <a:r>
              <a:rPr lang="es-DO" sz="1400" dirty="0"/>
              <a:t>.</a:t>
            </a:r>
          </a:p>
        </p:txBody>
      </p:sp>
      <p:sp>
        <p:nvSpPr>
          <p:cNvPr id="14" name="Rectángulo 6">
            <a:extLst>
              <a:ext uri="{FF2B5EF4-FFF2-40B4-BE49-F238E27FC236}">
                <a16:creationId xmlns:a16="http://schemas.microsoft.com/office/drawing/2014/main" id="{90E5D8EE-FA4F-4797-94BD-23880665127D}"/>
              </a:ext>
            </a:extLst>
          </p:cNvPr>
          <p:cNvSpPr/>
          <p:nvPr/>
        </p:nvSpPr>
        <p:spPr>
          <a:xfrm rot="5400000">
            <a:off x="3366496"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30</a:t>
            </a:fld>
            <a:endParaRPr lang="en-US"/>
          </a:p>
        </p:txBody>
      </p:sp>
      <p:sp>
        <p:nvSpPr>
          <p:cNvPr id="11" name="Rectángulo 10">
            <a:extLst>
              <a:ext uri="{FF2B5EF4-FFF2-40B4-BE49-F238E27FC236}">
                <a16:creationId xmlns:a16="http://schemas.microsoft.com/office/drawing/2014/main" id="{C9067BA4-474F-4920-ACCC-A4E798F09AC3}"/>
              </a:ext>
            </a:extLst>
          </p:cNvPr>
          <p:cNvSpPr/>
          <p:nvPr/>
        </p:nvSpPr>
        <p:spPr>
          <a:xfrm>
            <a:off x="510363" y="760905"/>
            <a:ext cx="8176437" cy="584775"/>
          </a:xfrm>
          <a:prstGeom prst="rect">
            <a:avLst/>
          </a:prstGeom>
          <a:noFill/>
        </p:spPr>
        <p:txBody>
          <a:bodyPr wrap="square">
            <a:spAutoFit/>
          </a:bodyPr>
          <a:lstStyle/>
          <a:p>
            <a:r>
              <a:rPr lang="es-DO" sz="1600" b="1" dirty="0">
                <a:solidFill>
                  <a:srgbClr val="000000"/>
                </a:solidFill>
              </a:rPr>
              <a:t>Estrategia: Niños, niñas y adolescentes con necesidades específicas de apoyo educativo, asociadas y no asociadas a condición de discapacidad.</a:t>
            </a:r>
            <a:endParaRPr lang="es-DO" sz="1600" dirty="0"/>
          </a:p>
        </p:txBody>
      </p:sp>
      <p:sp>
        <p:nvSpPr>
          <p:cNvPr id="15" name="Rectángulo 14">
            <a:extLst>
              <a:ext uri="{FF2B5EF4-FFF2-40B4-BE49-F238E27FC236}">
                <a16:creationId xmlns:a16="http://schemas.microsoft.com/office/drawing/2014/main" id="{47027258-75BF-499C-9C30-AEDE6F394952}"/>
              </a:ext>
            </a:extLst>
          </p:cNvPr>
          <p:cNvSpPr/>
          <p:nvPr/>
        </p:nvSpPr>
        <p:spPr>
          <a:xfrm>
            <a:off x="415086" y="1419367"/>
            <a:ext cx="8388672" cy="1077218"/>
          </a:xfrm>
          <a:prstGeom prst="rect">
            <a:avLst/>
          </a:prstGeom>
        </p:spPr>
        <p:txBody>
          <a:bodyPr wrap="square">
            <a:spAutoFit/>
          </a:bodyPr>
          <a:lstStyle/>
          <a:p>
            <a:pPr algn="just" fontAlgn="base"/>
            <a:r>
              <a:rPr lang="es-DO" sz="1600" dirty="0">
                <a:solidFill>
                  <a:srgbClr val="000000"/>
                </a:solidFill>
              </a:rPr>
              <a:t>El Consejo Nacional aprobó, el 26 de julio, la </a:t>
            </a:r>
            <a:r>
              <a:rPr lang="es-DO" sz="1600" b="1" dirty="0">
                <a:solidFill>
                  <a:srgbClr val="E75C65"/>
                </a:solidFill>
              </a:rPr>
              <a:t>Ordenanza Núm. 4-2018 </a:t>
            </a:r>
            <a:r>
              <a:rPr lang="es-DO" sz="1600" dirty="0">
                <a:solidFill>
                  <a:srgbClr val="000000"/>
                </a:solidFill>
              </a:rPr>
              <a:t>que norma los servicios y estrategias para los estudiantes con necesidades específicas de apoyo educativo acorde al currículo establecido. la Ordenanza se regulan los entornos de escolarización como aquellos espacios y estrategias educativas donde se puede escolarizar a estudiantes con NEAE.</a:t>
            </a:r>
          </a:p>
        </p:txBody>
      </p:sp>
    </p:spTree>
    <p:extLst>
      <p:ext uri="{BB962C8B-B14F-4D97-AF65-F5344CB8AC3E}">
        <p14:creationId xmlns:p14="http://schemas.microsoft.com/office/powerpoint/2010/main" val="3964720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TOP-04.jpg">
            <a:extLst>
              <a:ext uri="{FF2B5EF4-FFF2-40B4-BE49-F238E27FC236}">
                <a16:creationId xmlns:a16="http://schemas.microsoft.com/office/drawing/2014/main" id="{51882816-A115-45ED-B38E-A7DE541687BE}"/>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12" name="TextBox 3">
            <a:extLst>
              <a:ext uri="{FF2B5EF4-FFF2-40B4-BE49-F238E27FC236}">
                <a16:creationId xmlns:a16="http://schemas.microsoft.com/office/drawing/2014/main" id="{501568B6-98D9-4E5B-AED2-D2481EA90A1C}"/>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893197" y="-1244745"/>
            <a:ext cx="309390" cy="353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EMBARAZOS Y EDUCACIÓN SEXUAL</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Rectángulo 7">
            <a:extLst>
              <a:ext uri="{FF2B5EF4-FFF2-40B4-BE49-F238E27FC236}">
                <a16:creationId xmlns:a16="http://schemas.microsoft.com/office/drawing/2014/main" id="{34752DA2-6365-48E0-8992-52C90F7DF57B}"/>
              </a:ext>
            </a:extLst>
          </p:cNvPr>
          <p:cNvSpPr/>
          <p:nvPr/>
        </p:nvSpPr>
        <p:spPr>
          <a:xfrm>
            <a:off x="1208779" y="1180787"/>
            <a:ext cx="7569744" cy="2800767"/>
          </a:xfrm>
          <a:prstGeom prst="rect">
            <a:avLst/>
          </a:prstGeom>
        </p:spPr>
        <p:txBody>
          <a:bodyPr wrap="square">
            <a:spAutoFit/>
          </a:bodyPr>
          <a:lstStyle/>
          <a:p>
            <a:pPr algn="just"/>
            <a:r>
              <a:rPr lang="es-DO" sz="1600" b="1" dirty="0">
                <a:cs typeface="Arial"/>
              </a:rPr>
              <a:t>Alcance PEE 2017-2020:</a:t>
            </a:r>
          </a:p>
          <a:p>
            <a:pPr marL="742950" lvl="1" indent="-285750" algn="just">
              <a:buFont typeface="Arial" panose="020B0604020202020204" pitchFamily="34" charset="0"/>
              <a:buChar char="•"/>
            </a:pPr>
            <a:r>
              <a:rPr lang="es-ES" sz="1600" dirty="0">
                <a:cs typeface="Arial Black"/>
              </a:rPr>
              <a:t>90% </a:t>
            </a:r>
            <a:r>
              <a:rPr lang="es-ES" sz="1600" dirty="0">
                <a:cs typeface="Arial"/>
              </a:rPr>
              <a:t>de las adolescentes se benefician con programas de prevención de embarazos y otros riesgos psicosociales.</a:t>
            </a:r>
            <a:endParaRPr lang="es-DO" sz="1600" dirty="0">
              <a:cs typeface="Arial"/>
            </a:endParaRPr>
          </a:p>
          <a:p>
            <a:pPr marL="742950" lvl="1" indent="-285750" algn="just">
              <a:buFont typeface="Arial" panose="020B0604020202020204" pitchFamily="34" charset="0"/>
              <a:buChar char="•"/>
            </a:pPr>
            <a:r>
              <a:rPr lang="es-ES" sz="1600" dirty="0">
                <a:cs typeface="Arial Black"/>
              </a:rPr>
              <a:t>70% </a:t>
            </a:r>
            <a:r>
              <a:rPr lang="es-ES" sz="1600" dirty="0">
                <a:cs typeface="Arial"/>
              </a:rPr>
              <a:t>de centros educativos cuentan con programas y estrategias dirigidas a fortalecer la educación sexual.</a:t>
            </a:r>
          </a:p>
          <a:p>
            <a:pPr marL="742950" lvl="1" indent="-285750" algn="just">
              <a:buFont typeface="Arial" panose="020B0604020202020204" pitchFamily="34" charset="0"/>
              <a:buChar char="•"/>
            </a:pPr>
            <a:endParaRPr lang="es-ES" sz="1600" dirty="0">
              <a:cs typeface="Arial"/>
            </a:endParaRPr>
          </a:p>
          <a:p>
            <a:pPr algn="just"/>
            <a:r>
              <a:rPr lang="es-ES" sz="1600" b="1" dirty="0">
                <a:cs typeface="Arial"/>
              </a:rPr>
              <a:t>Avances:</a:t>
            </a:r>
          </a:p>
          <a:p>
            <a:pPr marL="742950" lvl="1" indent="-285750" algn="just">
              <a:buFont typeface="Arial" panose="020B0604020202020204" pitchFamily="34" charset="0"/>
              <a:buChar char="•"/>
            </a:pPr>
            <a:r>
              <a:rPr lang="es-ES" sz="1600" dirty="0">
                <a:cs typeface="Arial"/>
              </a:rPr>
              <a:t>Plan Nacional para la Reducción del Embarazo Adolescente 2019-2023 (PREA-RD 2019).</a:t>
            </a:r>
          </a:p>
          <a:p>
            <a:pPr marL="742950" lvl="1" indent="-285750" algn="just">
              <a:buFont typeface="Arial" panose="020B0604020202020204" pitchFamily="34" charset="0"/>
              <a:buChar char="•"/>
            </a:pPr>
            <a:r>
              <a:rPr lang="es-ES" sz="1600" dirty="0">
                <a:cs typeface="Arial"/>
              </a:rPr>
              <a:t>Memoria MINERD 2018: “</a:t>
            </a:r>
            <a:r>
              <a:rPr lang="es-DO" sz="1600" i="1" dirty="0">
                <a:cs typeface="Arial"/>
              </a:rPr>
              <a:t>Elaboradas y en fase de validación, las guías para mejorar los aprendizajes de educación sexual en los centros educativos</a:t>
            </a:r>
            <a:r>
              <a:rPr lang="es-DO" sz="1600" dirty="0">
                <a:cs typeface="Arial"/>
              </a:rPr>
              <a:t>”. </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5" name="Picture 4"/>
          <p:cNvPicPr>
            <a:picLocks noChangeAspect="1"/>
          </p:cNvPicPr>
          <p:nvPr/>
        </p:nvPicPr>
        <p:blipFill rotWithShape="1">
          <a:blip r:embed="rId4"/>
          <a:srcRect l="25224" r="25224"/>
          <a:stretch/>
        </p:blipFill>
        <p:spPr>
          <a:xfrm>
            <a:off x="280645" y="1854750"/>
            <a:ext cx="858937" cy="1733379"/>
          </a:xfrm>
          <a:prstGeom prst="rect">
            <a:avLst/>
          </a:prstGeom>
        </p:spPr>
      </p:pic>
      <p:sp>
        <p:nvSpPr>
          <p:cNvPr id="3" name="Rectángulo 2"/>
          <p:cNvSpPr/>
          <p:nvPr/>
        </p:nvSpPr>
        <p:spPr>
          <a:xfrm>
            <a:off x="733647" y="4070520"/>
            <a:ext cx="7963786" cy="830997"/>
          </a:xfrm>
          <a:prstGeom prst="rect">
            <a:avLst/>
          </a:prstGeom>
          <a:noFill/>
        </p:spPr>
        <p:txBody>
          <a:bodyPr wrap="square">
            <a:spAutoFit/>
          </a:bodyPr>
          <a:lstStyle/>
          <a:p>
            <a:pPr lvl="1" algn="just"/>
            <a:r>
              <a:rPr lang="es-ES" sz="1600" b="1" dirty="0">
                <a:solidFill>
                  <a:srgbClr val="C00000"/>
                </a:solidFill>
                <a:cs typeface="Arial"/>
              </a:rPr>
              <a:t>Llama la atención que, varios meses después de ser elaboradas, </a:t>
            </a:r>
            <a:r>
              <a:rPr lang="es-DO" sz="1600" b="1" dirty="0">
                <a:solidFill>
                  <a:srgbClr val="C00000"/>
                </a:solidFill>
                <a:cs typeface="Arial"/>
              </a:rPr>
              <a:t>las guías para mejorar los aprendizajes de educación sexual en los centros educativos, estas continúen en fase de validación y sin ser implementadas. </a:t>
            </a:r>
            <a:endParaRPr lang="es-ES" sz="1600" b="1" dirty="0">
              <a:solidFill>
                <a:srgbClr val="C00000"/>
              </a:solidFill>
              <a:cs typeface="Arial"/>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31</a:t>
            </a:fld>
            <a:endParaRPr lang="en-US"/>
          </a:p>
        </p:txBody>
      </p:sp>
      <p:sp>
        <p:nvSpPr>
          <p:cNvPr id="10" name="Rectángulo 9">
            <a:extLst>
              <a:ext uri="{FF2B5EF4-FFF2-40B4-BE49-F238E27FC236}">
                <a16:creationId xmlns:a16="http://schemas.microsoft.com/office/drawing/2014/main" id="{0C8E536C-82A5-4026-B248-4D13B7ED94BF}"/>
              </a:ext>
            </a:extLst>
          </p:cNvPr>
          <p:cNvSpPr/>
          <p:nvPr/>
        </p:nvSpPr>
        <p:spPr>
          <a:xfrm>
            <a:off x="510363" y="760905"/>
            <a:ext cx="8176437" cy="338554"/>
          </a:xfrm>
          <a:prstGeom prst="rect">
            <a:avLst/>
          </a:prstGeom>
          <a:noFill/>
        </p:spPr>
        <p:txBody>
          <a:bodyPr wrap="square">
            <a:spAutoFit/>
          </a:bodyPr>
          <a:lstStyle/>
          <a:p>
            <a:r>
              <a:rPr lang="es-DO" sz="1600" b="1" dirty="0">
                <a:solidFill>
                  <a:srgbClr val="000000"/>
                </a:solidFill>
              </a:rPr>
              <a:t>Estrategia: </a:t>
            </a:r>
            <a:r>
              <a:rPr lang="es-ES" sz="1600" b="1" dirty="0">
                <a:cs typeface="Arial"/>
              </a:rPr>
              <a:t>A</a:t>
            </a:r>
            <a:r>
              <a:rPr lang="es-DO" sz="1600" b="1" dirty="0">
                <a:cs typeface="Arial"/>
              </a:rPr>
              <a:t>poyo al bienestar socioafectivo y psicopedagógico de estudiantes. </a:t>
            </a:r>
            <a:endParaRPr lang="es-DO" sz="1600" dirty="0"/>
          </a:p>
        </p:txBody>
      </p:sp>
    </p:spTree>
    <p:extLst>
      <p:ext uri="{BB962C8B-B14F-4D97-AF65-F5344CB8AC3E}">
        <p14:creationId xmlns:p14="http://schemas.microsoft.com/office/powerpoint/2010/main" val="4115536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39362" y="2047968"/>
            <a:ext cx="6439364" cy="1938992"/>
          </a:xfrm>
          <a:prstGeom prst="rect">
            <a:avLst/>
          </a:prstGeom>
        </p:spPr>
        <p:txBody>
          <a:bodyPr wrap="square">
            <a:spAutoFit/>
          </a:bodyPr>
          <a:lstStyle/>
          <a:p>
            <a:r>
              <a:rPr lang="es-ES" sz="4000" b="1" dirty="0">
                <a:solidFill>
                  <a:schemeClr val="accent1">
                    <a:lumMod val="50000"/>
                  </a:schemeClr>
                </a:solidFill>
                <a:latin typeface="Arial Black"/>
                <a:cs typeface="Arial Black"/>
              </a:rPr>
              <a:t>ALFABETIZACIÓN Y EDUCACIÓN DE JÓVENES Y ADULTOS</a:t>
            </a:r>
            <a:endParaRPr lang="en-US" sz="4000" dirty="0">
              <a:solidFill>
                <a:schemeClr val="accent1">
                  <a:lumMod val="50000"/>
                </a:schemeClr>
              </a:solidFill>
              <a:latin typeface="Arial Black"/>
              <a:cs typeface="Arial Black"/>
            </a:endParaRPr>
          </a:p>
        </p:txBody>
      </p:sp>
      <p:pic>
        <p:nvPicPr>
          <p:cNvPr id="7" name="Picture 6" descr="Screen Shot 2019-04-24 at 6.09.40 PM.png"/>
          <p:cNvPicPr>
            <a:picLocks noChangeAspect="1"/>
          </p:cNvPicPr>
          <p:nvPr/>
        </p:nvPicPr>
        <p:blipFill rotWithShape="1">
          <a:blip r:embed="rId3">
            <a:extLst>
              <a:ext uri="{28A0092B-C50C-407E-A947-70E740481C1C}">
                <a14:useLocalDpi xmlns:a14="http://schemas.microsoft.com/office/drawing/2010/main" val="0"/>
              </a:ext>
            </a:extLst>
          </a:blip>
          <a:srcRect l="4984"/>
          <a:stretch/>
        </p:blipFill>
        <p:spPr>
          <a:xfrm>
            <a:off x="-1" y="815228"/>
            <a:ext cx="1494671" cy="2919284"/>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32</a:t>
            </a:fld>
            <a:endParaRPr lang="en-US"/>
          </a:p>
        </p:txBody>
      </p:sp>
    </p:spTree>
    <p:extLst>
      <p:ext uri="{BB962C8B-B14F-4D97-AF65-F5344CB8AC3E}">
        <p14:creationId xmlns:p14="http://schemas.microsoft.com/office/powerpoint/2010/main" val="4244896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14" name="TextBox 3">
            <a:extLst>
              <a:ext uri="{FF2B5EF4-FFF2-40B4-BE49-F238E27FC236}">
                <a16:creationId xmlns:a16="http://schemas.microsoft.com/office/drawing/2014/main" id="{A295C49F-AB46-4CA4-9F63-C1FD8DCBDB06}"/>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graphicFrame>
        <p:nvGraphicFramePr>
          <p:cNvPr id="7" name="Gráfico 9">
            <a:extLst>
              <a:ext uri="{FF2B5EF4-FFF2-40B4-BE49-F238E27FC236}">
                <a16:creationId xmlns:a16="http://schemas.microsoft.com/office/drawing/2014/main" id="{38ED24CA-4638-49F9-A9C1-0C4421F1EC8E}"/>
              </a:ext>
            </a:extLst>
          </p:cNvPr>
          <p:cNvGraphicFramePr/>
          <p:nvPr>
            <p:extLst>
              <p:ext uri="{D42A27DB-BD31-4B8C-83A1-F6EECF244321}">
                <p14:modId xmlns:p14="http://schemas.microsoft.com/office/powerpoint/2010/main" val="113194134"/>
              </p:ext>
            </p:extLst>
          </p:nvPr>
        </p:nvGraphicFramePr>
        <p:xfrm>
          <a:off x="358337" y="1244328"/>
          <a:ext cx="5855175" cy="3090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a 8">
            <a:extLst>
              <a:ext uri="{FF2B5EF4-FFF2-40B4-BE49-F238E27FC236}">
                <a16:creationId xmlns:a16="http://schemas.microsoft.com/office/drawing/2014/main" id="{D044A245-8804-4A1B-B05F-33D87035CB6C}"/>
              </a:ext>
            </a:extLst>
          </p:cNvPr>
          <p:cNvGraphicFramePr>
            <a:graphicFrameLocks noGrp="1"/>
          </p:cNvGraphicFramePr>
          <p:nvPr>
            <p:extLst>
              <p:ext uri="{D42A27DB-BD31-4B8C-83A1-F6EECF244321}">
                <p14:modId xmlns:p14="http://schemas.microsoft.com/office/powerpoint/2010/main" val="3658614450"/>
              </p:ext>
            </p:extLst>
          </p:nvPr>
        </p:nvGraphicFramePr>
        <p:xfrm>
          <a:off x="6652061" y="863753"/>
          <a:ext cx="2133601" cy="3471164"/>
        </p:xfrm>
        <a:graphic>
          <a:graphicData uri="http://schemas.openxmlformats.org/drawingml/2006/table">
            <a:tbl>
              <a:tblPr firstRow="1" firstCol="1" bandRow="1">
                <a:tableStyleId>{912C8C85-51F0-491E-9774-3900AFEF0FD7}</a:tableStyleId>
              </a:tblPr>
              <a:tblGrid>
                <a:gridCol w="1247033">
                  <a:extLst>
                    <a:ext uri="{9D8B030D-6E8A-4147-A177-3AD203B41FA5}">
                      <a16:colId xmlns:a16="http://schemas.microsoft.com/office/drawing/2014/main" val="3095273618"/>
                    </a:ext>
                  </a:extLst>
                </a:gridCol>
                <a:gridCol w="886568">
                  <a:extLst>
                    <a:ext uri="{9D8B030D-6E8A-4147-A177-3AD203B41FA5}">
                      <a16:colId xmlns:a16="http://schemas.microsoft.com/office/drawing/2014/main" val="3528137246"/>
                    </a:ext>
                  </a:extLst>
                </a:gridCol>
              </a:tblGrid>
              <a:tr h="573052">
                <a:tc>
                  <a:txBody>
                    <a:bodyPr/>
                    <a:lstStyle/>
                    <a:p>
                      <a:pPr algn="ctr">
                        <a:lnSpc>
                          <a:spcPct val="107000"/>
                        </a:lnSpc>
                        <a:spcAft>
                          <a:spcPts val="0"/>
                        </a:spcAft>
                      </a:pPr>
                      <a:r>
                        <a:rPr lang="es-ES" sz="1600" dirty="0" err="1">
                          <a:effectLst/>
                        </a:rPr>
                        <a:t>Desagre-gaciones</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2016</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9816806"/>
                  </a:ext>
                </a:extLst>
              </a:tr>
              <a:tr h="362264">
                <a:tc>
                  <a:txBody>
                    <a:bodyPr/>
                    <a:lstStyle/>
                    <a:p>
                      <a:pPr algn="ctr">
                        <a:lnSpc>
                          <a:spcPct val="107000"/>
                        </a:lnSpc>
                        <a:spcAft>
                          <a:spcPts val="0"/>
                        </a:spcAft>
                      </a:pPr>
                      <a:r>
                        <a:rPr lang="es-ES" sz="1600" dirty="0">
                          <a:effectLst/>
                        </a:rPr>
                        <a:t>Total</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7.0</a:t>
                      </a:r>
                      <a:endParaRPr lang="es-DO" sz="16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5196665"/>
                  </a:ext>
                </a:extLst>
              </a:tr>
              <a:tr h="362264">
                <a:tc>
                  <a:txBody>
                    <a:bodyPr/>
                    <a:lstStyle/>
                    <a:p>
                      <a:pPr algn="ctr">
                        <a:lnSpc>
                          <a:spcPct val="107000"/>
                        </a:lnSpc>
                        <a:spcAft>
                          <a:spcPts val="0"/>
                        </a:spcAft>
                      </a:pPr>
                      <a:r>
                        <a:rPr lang="es-ES" sz="1600" dirty="0">
                          <a:effectLst/>
                        </a:rPr>
                        <a:t>15-24</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1.7</a:t>
                      </a:r>
                      <a:endParaRPr lang="es-DO" sz="16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0553366"/>
                  </a:ext>
                </a:extLst>
              </a:tr>
              <a:tr h="362264">
                <a:tc>
                  <a:txBody>
                    <a:bodyPr/>
                    <a:lstStyle/>
                    <a:p>
                      <a:pPr algn="ctr">
                        <a:lnSpc>
                          <a:spcPct val="107000"/>
                        </a:lnSpc>
                        <a:spcAft>
                          <a:spcPts val="0"/>
                        </a:spcAft>
                      </a:pPr>
                      <a:r>
                        <a:rPr lang="es-ES" sz="1600" dirty="0">
                          <a:effectLst/>
                        </a:rPr>
                        <a:t>25-54</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5.6</a:t>
                      </a:r>
                      <a:endParaRPr lang="es-DO" sz="16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54128912"/>
                  </a:ext>
                </a:extLst>
              </a:tr>
              <a:tr h="362264">
                <a:tc>
                  <a:txBody>
                    <a:bodyPr/>
                    <a:lstStyle/>
                    <a:p>
                      <a:pPr algn="ctr">
                        <a:lnSpc>
                          <a:spcPct val="107000"/>
                        </a:lnSpc>
                        <a:spcAft>
                          <a:spcPts val="0"/>
                        </a:spcAft>
                      </a:pPr>
                      <a:r>
                        <a:rPr lang="es-ES" sz="1600" dirty="0">
                          <a:effectLst/>
                        </a:rPr>
                        <a:t>55 y más</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16.6</a:t>
                      </a:r>
                      <a:endParaRPr lang="es-DO"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74012242"/>
                  </a:ext>
                </a:extLst>
              </a:tr>
              <a:tr h="362264">
                <a:tc>
                  <a:txBody>
                    <a:bodyPr/>
                    <a:lstStyle/>
                    <a:p>
                      <a:pPr algn="ctr">
                        <a:lnSpc>
                          <a:spcPct val="107000"/>
                        </a:lnSpc>
                        <a:spcAft>
                          <a:spcPts val="0"/>
                        </a:spcAft>
                      </a:pPr>
                      <a:r>
                        <a:rPr lang="es-ES" sz="1600" dirty="0">
                          <a:effectLst/>
                        </a:rPr>
                        <a:t>Zona urbana</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5.2</a:t>
                      </a:r>
                      <a:endParaRPr lang="es-DO" sz="16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06226362"/>
                  </a:ext>
                </a:extLst>
              </a:tr>
              <a:tr h="362264">
                <a:tc>
                  <a:txBody>
                    <a:bodyPr/>
                    <a:lstStyle/>
                    <a:p>
                      <a:pPr algn="ctr">
                        <a:lnSpc>
                          <a:spcPct val="107000"/>
                        </a:lnSpc>
                        <a:spcAft>
                          <a:spcPts val="0"/>
                        </a:spcAft>
                      </a:pPr>
                      <a:r>
                        <a:rPr lang="es-ES" sz="1600" dirty="0">
                          <a:effectLst/>
                        </a:rPr>
                        <a:t>Zona rural</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13.8</a:t>
                      </a:r>
                      <a:endParaRPr lang="es-DO"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2428404"/>
                  </a:ext>
                </a:extLst>
              </a:tr>
              <a:tr h="362264">
                <a:tc>
                  <a:txBody>
                    <a:bodyPr/>
                    <a:lstStyle/>
                    <a:p>
                      <a:pPr algn="ctr">
                        <a:lnSpc>
                          <a:spcPct val="107000"/>
                        </a:lnSpc>
                        <a:spcAft>
                          <a:spcPts val="0"/>
                        </a:spcAft>
                      </a:pPr>
                      <a:r>
                        <a:rPr lang="es-ES" sz="1600" dirty="0">
                          <a:effectLst/>
                        </a:rPr>
                        <a:t>Quintil 1</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12.8</a:t>
                      </a:r>
                      <a:endParaRPr lang="es-DO"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5415361"/>
                  </a:ext>
                </a:extLst>
              </a:tr>
              <a:tr h="362264">
                <a:tc>
                  <a:txBody>
                    <a:bodyPr/>
                    <a:lstStyle/>
                    <a:p>
                      <a:pPr algn="ctr">
                        <a:lnSpc>
                          <a:spcPct val="107000"/>
                        </a:lnSpc>
                        <a:spcAft>
                          <a:spcPts val="0"/>
                        </a:spcAft>
                      </a:pPr>
                      <a:r>
                        <a:rPr lang="es-ES" sz="1600" dirty="0">
                          <a:effectLst/>
                        </a:rPr>
                        <a:t>Quintil 5</a:t>
                      </a:r>
                      <a:endParaRPr lang="es-DO" sz="16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600" dirty="0">
                          <a:effectLst/>
                        </a:rPr>
                        <a:t>1.9</a:t>
                      </a:r>
                      <a:endParaRPr lang="es-DO" sz="16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6047928"/>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173741"/>
            <a:ext cx="1062424" cy="482705"/>
          </a:xfrm>
          <a:prstGeom prst="rect">
            <a:avLst/>
          </a:prstGeom>
          <a:noFill/>
          <a:ln cap="flat">
            <a:noFill/>
          </a:ln>
        </p:spPr>
      </p:pic>
      <p:sp>
        <p:nvSpPr>
          <p:cNvPr id="3" name="Rectángulo 2"/>
          <p:cNvSpPr/>
          <p:nvPr/>
        </p:nvSpPr>
        <p:spPr>
          <a:xfrm>
            <a:off x="506775" y="733016"/>
            <a:ext cx="8372819" cy="369332"/>
          </a:xfrm>
          <a:prstGeom prst="rect">
            <a:avLst/>
          </a:prstGeom>
        </p:spPr>
        <p:txBody>
          <a:bodyPr wrap="square">
            <a:spAutoFit/>
          </a:bodyPr>
          <a:lstStyle/>
          <a:p>
            <a:r>
              <a:rPr lang="es-DO" b="1" dirty="0">
                <a:solidFill>
                  <a:schemeClr val="accent6">
                    <a:lumMod val="75000"/>
                  </a:schemeClr>
                </a:solidFill>
              </a:rPr>
              <a:t>Tasa de Analfabetismo Periodo 2011 - 2017</a:t>
            </a:r>
          </a:p>
        </p:txBody>
      </p:sp>
      <p:sp>
        <p:nvSpPr>
          <p:cNvPr id="15" name="Rectángulo 6">
            <a:extLst>
              <a:ext uri="{FF2B5EF4-FFF2-40B4-BE49-F238E27FC236}">
                <a16:creationId xmlns:a16="http://schemas.microsoft.com/office/drawing/2014/main" id="{EC381C8A-B3F2-4DE6-A893-F1F36B199FED}"/>
              </a:ext>
            </a:extLst>
          </p:cNvPr>
          <p:cNvSpPr/>
          <p:nvPr/>
        </p:nvSpPr>
        <p:spPr>
          <a:xfrm rot="5400000">
            <a:off x="2516465" y="-861434"/>
            <a:ext cx="348036" cy="2775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ALFABETIZACIÓN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33</a:t>
            </a:fld>
            <a:endParaRPr lang="en-US"/>
          </a:p>
        </p:txBody>
      </p:sp>
      <p:sp>
        <p:nvSpPr>
          <p:cNvPr id="10" name="Rectángulo 10">
            <a:extLst>
              <a:ext uri="{FF2B5EF4-FFF2-40B4-BE49-F238E27FC236}">
                <a16:creationId xmlns:a16="http://schemas.microsoft.com/office/drawing/2014/main" id="{3C4D1E46-54B9-4384-BDF7-7B9B82B3D9A0}"/>
              </a:ext>
            </a:extLst>
          </p:cNvPr>
          <p:cNvSpPr/>
          <p:nvPr/>
        </p:nvSpPr>
        <p:spPr>
          <a:xfrm>
            <a:off x="224941" y="4527824"/>
            <a:ext cx="8654653" cy="338554"/>
          </a:xfrm>
          <a:prstGeom prst="rect">
            <a:avLst/>
          </a:prstGeom>
          <a:noFill/>
        </p:spPr>
        <p:txBody>
          <a:bodyPr wrap="square">
            <a:spAutoFit/>
          </a:bodyPr>
          <a:lstStyle/>
          <a:p>
            <a:pPr algn="ctr" fontAlgn="auto">
              <a:spcAft>
                <a:spcPts val="0"/>
              </a:spcAft>
            </a:pPr>
            <a:r>
              <a:rPr lang="es-ES" sz="1600" b="1" dirty="0">
                <a:solidFill>
                  <a:srgbClr val="FF0000"/>
                </a:solidFill>
                <a:latin typeface="+mj-lt"/>
                <a:ea typeface="Calibri" panose="020F0502020204030204" pitchFamily="34" charset="0"/>
                <a:cs typeface="Arial"/>
              </a:rPr>
              <a:t>DGPEP: La tasa de analfabetismo se situará por debajo del 5% a finales del 2019</a:t>
            </a:r>
            <a:endParaRPr lang="es-DO" sz="1600" b="1" dirty="0">
              <a:solidFill>
                <a:srgbClr val="FF0000"/>
              </a:solidFill>
              <a:effectLst/>
              <a:latin typeface="+mj-lt"/>
              <a:ea typeface="Calibri" panose="020F0502020204030204" pitchFamily="34" charset="0"/>
              <a:cs typeface="Arial"/>
            </a:endParaRPr>
          </a:p>
        </p:txBody>
      </p:sp>
    </p:spTree>
    <p:extLst>
      <p:ext uri="{BB962C8B-B14F-4D97-AF65-F5344CB8AC3E}">
        <p14:creationId xmlns:p14="http://schemas.microsoft.com/office/powerpoint/2010/main" val="78267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4" name="TextBox 3"/>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graphicFrame>
        <p:nvGraphicFramePr>
          <p:cNvPr id="6" name="Tabla 2">
            <a:extLst>
              <a:ext uri="{FF2B5EF4-FFF2-40B4-BE49-F238E27FC236}">
                <a16:creationId xmlns:a16="http://schemas.microsoft.com/office/drawing/2014/main" id="{E588228F-FE85-427F-9221-8D366B7A11A6}"/>
              </a:ext>
            </a:extLst>
          </p:cNvPr>
          <p:cNvGraphicFramePr>
            <a:graphicFrameLocks noGrp="1"/>
          </p:cNvGraphicFramePr>
          <p:nvPr>
            <p:extLst>
              <p:ext uri="{D42A27DB-BD31-4B8C-83A1-F6EECF244321}">
                <p14:modId xmlns:p14="http://schemas.microsoft.com/office/powerpoint/2010/main" val="455140594"/>
              </p:ext>
            </p:extLst>
          </p:nvPr>
        </p:nvGraphicFramePr>
        <p:xfrm>
          <a:off x="425713" y="1211051"/>
          <a:ext cx="8453882" cy="1356031"/>
        </p:xfrm>
        <a:graphic>
          <a:graphicData uri="http://schemas.openxmlformats.org/drawingml/2006/table">
            <a:tbl>
              <a:tblPr firstRow="1" bandRow="1">
                <a:tableStyleId>{912C8C85-51F0-491E-9774-3900AFEF0FD7}</a:tableStyleId>
              </a:tblPr>
              <a:tblGrid>
                <a:gridCol w="4428222">
                  <a:extLst>
                    <a:ext uri="{9D8B030D-6E8A-4147-A177-3AD203B41FA5}">
                      <a16:colId xmlns:a16="http://schemas.microsoft.com/office/drawing/2014/main" val="4247382099"/>
                    </a:ext>
                  </a:extLst>
                </a:gridCol>
                <a:gridCol w="1730840">
                  <a:extLst>
                    <a:ext uri="{9D8B030D-6E8A-4147-A177-3AD203B41FA5}">
                      <a16:colId xmlns:a16="http://schemas.microsoft.com/office/drawing/2014/main" val="3471766753"/>
                    </a:ext>
                  </a:extLst>
                </a:gridCol>
                <a:gridCol w="2294820">
                  <a:extLst>
                    <a:ext uri="{9D8B030D-6E8A-4147-A177-3AD203B41FA5}">
                      <a16:colId xmlns:a16="http://schemas.microsoft.com/office/drawing/2014/main" val="1964741816"/>
                    </a:ext>
                  </a:extLst>
                </a:gridCol>
              </a:tblGrid>
              <a:tr h="309233">
                <a:tc>
                  <a:txBody>
                    <a:bodyPr/>
                    <a:lstStyle/>
                    <a:p>
                      <a:pPr marL="36000" algn="ctr"/>
                      <a:r>
                        <a:rPr lang="es-ES" sz="1600" dirty="0"/>
                        <a:t>Acción</a:t>
                      </a:r>
                      <a:endParaRPr lang="es-DO" sz="1600" dirty="0"/>
                    </a:p>
                  </a:txBody>
                  <a:tcPr anchor="ctr"/>
                </a:tc>
                <a:tc>
                  <a:txBody>
                    <a:bodyPr/>
                    <a:lstStyle/>
                    <a:p>
                      <a:pPr marL="36000" algn="ctr"/>
                      <a:r>
                        <a:rPr lang="es-ES" sz="1600" dirty="0"/>
                        <a:t>2018</a:t>
                      </a:r>
                      <a:endParaRPr lang="es-DO" sz="1600" dirty="0"/>
                    </a:p>
                  </a:txBody>
                  <a:tcPr anchor="ctr"/>
                </a:tc>
                <a:tc>
                  <a:txBody>
                    <a:bodyPr/>
                    <a:lstStyle/>
                    <a:p>
                      <a:pPr marL="36000" algn="ctr"/>
                      <a:r>
                        <a:rPr lang="es-ES" sz="1600" dirty="0"/>
                        <a:t>2013-2018</a:t>
                      </a:r>
                      <a:endParaRPr lang="es-DO" sz="1600" dirty="0"/>
                    </a:p>
                  </a:txBody>
                  <a:tcPr anchor="ctr"/>
                </a:tc>
                <a:extLst>
                  <a:ext uri="{0D108BD9-81ED-4DB2-BD59-A6C34878D82A}">
                    <a16:rowId xmlns:a16="http://schemas.microsoft.com/office/drawing/2014/main" val="2564471344"/>
                  </a:ext>
                </a:extLst>
              </a:tr>
              <a:tr h="309233">
                <a:tc>
                  <a:txBody>
                    <a:bodyPr/>
                    <a:lstStyle/>
                    <a:p>
                      <a:pPr marL="36000"/>
                      <a:r>
                        <a:rPr lang="es-ES" sz="1600" dirty="0"/>
                        <a:t>Núcleos de alfabetización</a:t>
                      </a:r>
                      <a:endParaRPr lang="es-DO" sz="1600" dirty="0"/>
                    </a:p>
                  </a:txBody>
                  <a:tcPr anchor="ctr"/>
                </a:tc>
                <a:tc>
                  <a:txBody>
                    <a:bodyPr/>
                    <a:lstStyle/>
                    <a:p>
                      <a:pPr marL="36000" algn="ctr"/>
                      <a:r>
                        <a:rPr lang="es-ES" sz="1600" dirty="0"/>
                        <a:t>18,298</a:t>
                      </a:r>
                      <a:endParaRPr lang="es-DO" sz="1600" dirty="0"/>
                    </a:p>
                  </a:txBody>
                  <a:tcPr anchor="ctr"/>
                </a:tc>
                <a:tc>
                  <a:txBody>
                    <a:bodyPr/>
                    <a:lstStyle/>
                    <a:p>
                      <a:pPr marL="36000" algn="ctr"/>
                      <a:r>
                        <a:rPr lang="es-ES" sz="1600" dirty="0"/>
                        <a:t>142,383</a:t>
                      </a:r>
                      <a:endParaRPr lang="es-DO" sz="1600" dirty="0"/>
                    </a:p>
                  </a:txBody>
                  <a:tcPr anchor="ctr"/>
                </a:tc>
                <a:extLst>
                  <a:ext uri="{0D108BD9-81ED-4DB2-BD59-A6C34878D82A}">
                    <a16:rowId xmlns:a16="http://schemas.microsoft.com/office/drawing/2014/main" val="2984810862"/>
                  </a:ext>
                </a:extLst>
              </a:tr>
              <a:tr h="309233">
                <a:tc>
                  <a:txBody>
                    <a:bodyPr/>
                    <a:lstStyle/>
                    <a:p>
                      <a:pPr marL="36000"/>
                      <a:r>
                        <a:rPr lang="es-ES" sz="1600" dirty="0"/>
                        <a:t>Alfabetizadores formados</a:t>
                      </a:r>
                      <a:endParaRPr lang="es-DO" sz="1600" dirty="0"/>
                    </a:p>
                  </a:txBody>
                  <a:tcPr anchor="ctr"/>
                </a:tc>
                <a:tc>
                  <a:txBody>
                    <a:bodyPr/>
                    <a:lstStyle/>
                    <a:p>
                      <a:pPr marL="36000" algn="ctr"/>
                      <a:r>
                        <a:rPr lang="es-ES" sz="1600" dirty="0"/>
                        <a:t>6,723</a:t>
                      </a:r>
                      <a:endParaRPr lang="es-DO" sz="1600" dirty="0"/>
                    </a:p>
                  </a:txBody>
                  <a:tcPr anchor="ctr"/>
                </a:tc>
                <a:tc>
                  <a:txBody>
                    <a:bodyPr/>
                    <a:lstStyle/>
                    <a:p>
                      <a:pPr marL="36000" algn="ctr"/>
                      <a:r>
                        <a:rPr lang="es-ES" sz="1600" dirty="0"/>
                        <a:t>140,698</a:t>
                      </a:r>
                      <a:endParaRPr lang="es-DO" sz="1600" dirty="0"/>
                    </a:p>
                  </a:txBody>
                  <a:tcPr anchor="ctr"/>
                </a:tc>
                <a:extLst>
                  <a:ext uri="{0D108BD9-81ED-4DB2-BD59-A6C34878D82A}">
                    <a16:rowId xmlns:a16="http://schemas.microsoft.com/office/drawing/2014/main" val="1128178653"/>
                  </a:ext>
                </a:extLst>
              </a:tr>
              <a:tr h="350191">
                <a:tc>
                  <a:txBody>
                    <a:bodyPr/>
                    <a:lstStyle/>
                    <a:p>
                      <a:pPr marL="36000"/>
                      <a:r>
                        <a:rPr lang="es-ES" sz="1600" dirty="0"/>
                        <a:t>Personas con alfabetización básica concluida</a:t>
                      </a:r>
                      <a:endParaRPr lang="es-DO" sz="1600" dirty="0"/>
                    </a:p>
                  </a:txBody>
                  <a:tcPr anchor="ctr"/>
                </a:tc>
                <a:tc>
                  <a:txBody>
                    <a:bodyPr/>
                    <a:lstStyle/>
                    <a:p>
                      <a:pPr marL="36000" algn="ctr"/>
                      <a:r>
                        <a:rPr lang="es-ES" sz="1600" dirty="0"/>
                        <a:t>51,073</a:t>
                      </a:r>
                      <a:endParaRPr lang="es-DO" sz="1600" dirty="0"/>
                    </a:p>
                  </a:txBody>
                  <a:tcPr anchor="ctr"/>
                </a:tc>
                <a:tc>
                  <a:txBody>
                    <a:bodyPr/>
                    <a:lstStyle/>
                    <a:p>
                      <a:pPr marL="36000" algn="ctr"/>
                      <a:r>
                        <a:rPr lang="es-ES" sz="1600" dirty="0"/>
                        <a:t>605,096</a:t>
                      </a:r>
                      <a:endParaRPr lang="es-DO" sz="1600" dirty="0"/>
                    </a:p>
                  </a:txBody>
                  <a:tcPr anchor="ctr"/>
                </a:tc>
                <a:extLst>
                  <a:ext uri="{0D108BD9-81ED-4DB2-BD59-A6C34878D82A}">
                    <a16:rowId xmlns:a16="http://schemas.microsoft.com/office/drawing/2014/main" val="4255395497"/>
                  </a:ext>
                </a:extLst>
              </a:tr>
            </a:tbl>
          </a:graphicData>
        </a:graphic>
      </p:graphicFrame>
      <p:graphicFrame>
        <p:nvGraphicFramePr>
          <p:cNvPr id="9" name="Tabla 11">
            <a:extLst>
              <a:ext uri="{FF2B5EF4-FFF2-40B4-BE49-F238E27FC236}">
                <a16:creationId xmlns:a16="http://schemas.microsoft.com/office/drawing/2014/main" id="{3C33C5DF-2933-4354-A220-BA925886CB1D}"/>
              </a:ext>
            </a:extLst>
          </p:cNvPr>
          <p:cNvGraphicFramePr>
            <a:graphicFrameLocks noGrp="1"/>
          </p:cNvGraphicFramePr>
          <p:nvPr>
            <p:extLst>
              <p:ext uri="{D42A27DB-BD31-4B8C-83A1-F6EECF244321}">
                <p14:modId xmlns:p14="http://schemas.microsoft.com/office/powerpoint/2010/main" val="503481557"/>
              </p:ext>
            </p:extLst>
          </p:nvPr>
        </p:nvGraphicFramePr>
        <p:xfrm>
          <a:off x="3385456" y="2749958"/>
          <a:ext cx="5494139" cy="1714500"/>
        </p:xfrm>
        <a:graphic>
          <a:graphicData uri="http://schemas.openxmlformats.org/drawingml/2006/table">
            <a:tbl>
              <a:tblPr firstRow="1" bandRow="1">
                <a:tableStyleId>{912C8C85-51F0-491E-9774-3900AFEF0FD7}</a:tableStyleId>
              </a:tblPr>
              <a:tblGrid>
                <a:gridCol w="4035124">
                  <a:extLst>
                    <a:ext uri="{9D8B030D-6E8A-4147-A177-3AD203B41FA5}">
                      <a16:colId xmlns:a16="http://schemas.microsoft.com/office/drawing/2014/main" val="4247382099"/>
                    </a:ext>
                  </a:extLst>
                </a:gridCol>
                <a:gridCol w="1459015">
                  <a:extLst>
                    <a:ext uri="{9D8B030D-6E8A-4147-A177-3AD203B41FA5}">
                      <a16:colId xmlns:a16="http://schemas.microsoft.com/office/drawing/2014/main" val="3471766753"/>
                    </a:ext>
                  </a:extLst>
                </a:gridCol>
              </a:tblGrid>
              <a:tr h="206953">
                <a:tc>
                  <a:txBody>
                    <a:bodyPr/>
                    <a:lstStyle/>
                    <a:p>
                      <a:pPr marL="18000"/>
                      <a:r>
                        <a:rPr lang="es-ES" sz="1400" dirty="0"/>
                        <a:t>Analfabetos</a:t>
                      </a:r>
                      <a:endParaRPr lang="es-DO" sz="1400" b="1" dirty="0"/>
                    </a:p>
                  </a:txBody>
                  <a:tcPr anchor="ctr"/>
                </a:tc>
                <a:tc>
                  <a:txBody>
                    <a:bodyPr/>
                    <a:lstStyle/>
                    <a:p>
                      <a:pPr marL="18000" algn="ctr"/>
                      <a:r>
                        <a:rPr lang="es-ES" sz="1400" dirty="0"/>
                        <a:t>Anual</a:t>
                      </a:r>
                      <a:endParaRPr lang="es-DO" sz="1400" b="1" dirty="0"/>
                    </a:p>
                  </a:txBody>
                  <a:tcPr anchor="ctr"/>
                </a:tc>
                <a:extLst>
                  <a:ext uri="{0D108BD9-81ED-4DB2-BD59-A6C34878D82A}">
                    <a16:rowId xmlns:a16="http://schemas.microsoft.com/office/drawing/2014/main" val="2564471344"/>
                  </a:ext>
                </a:extLst>
              </a:tr>
              <a:tr h="210324">
                <a:tc>
                  <a:txBody>
                    <a:bodyPr/>
                    <a:lstStyle/>
                    <a:p>
                      <a:pPr marL="18000">
                        <a:lnSpc>
                          <a:spcPts val="1500"/>
                        </a:lnSpc>
                      </a:pPr>
                      <a:r>
                        <a:rPr lang="es-ES" sz="1400" dirty="0"/>
                        <a:t>Personas que cumplen 15 años sin alfabetizar</a:t>
                      </a:r>
                      <a:endParaRPr lang="es-DO" sz="1400" dirty="0"/>
                    </a:p>
                  </a:txBody>
                  <a:tcPr anchor="ctr"/>
                </a:tc>
                <a:tc>
                  <a:txBody>
                    <a:bodyPr/>
                    <a:lstStyle/>
                    <a:p>
                      <a:pPr marL="18000" algn="ctr">
                        <a:lnSpc>
                          <a:spcPts val="1500"/>
                        </a:lnSpc>
                      </a:pPr>
                      <a:r>
                        <a:rPr lang="es-ES" sz="1400" dirty="0"/>
                        <a:t>2,140</a:t>
                      </a:r>
                      <a:endParaRPr lang="es-DO" sz="1400" dirty="0"/>
                    </a:p>
                  </a:txBody>
                  <a:tcPr anchor="ctr"/>
                </a:tc>
                <a:extLst>
                  <a:ext uri="{0D108BD9-81ED-4DB2-BD59-A6C34878D82A}">
                    <a16:rowId xmlns:a16="http://schemas.microsoft.com/office/drawing/2014/main" val="2984810862"/>
                  </a:ext>
                </a:extLst>
              </a:tr>
              <a:tr h="210324">
                <a:tc>
                  <a:txBody>
                    <a:bodyPr/>
                    <a:lstStyle/>
                    <a:p>
                      <a:pPr marL="18000">
                        <a:lnSpc>
                          <a:spcPts val="1500"/>
                        </a:lnSpc>
                      </a:pPr>
                      <a:r>
                        <a:rPr lang="es-ES" sz="1400" dirty="0"/>
                        <a:t>Emigración haitiana</a:t>
                      </a:r>
                      <a:endParaRPr lang="es-DO" sz="1400" dirty="0"/>
                    </a:p>
                  </a:txBody>
                  <a:tcPr anchor="ctr"/>
                </a:tc>
                <a:tc>
                  <a:txBody>
                    <a:bodyPr/>
                    <a:lstStyle/>
                    <a:p>
                      <a:pPr marL="18000" algn="ctr">
                        <a:lnSpc>
                          <a:spcPts val="1500"/>
                        </a:lnSpc>
                      </a:pPr>
                      <a:r>
                        <a:rPr lang="es-ES" sz="1400" dirty="0"/>
                        <a:t>3,650</a:t>
                      </a:r>
                      <a:endParaRPr lang="es-DO" sz="1400" dirty="0"/>
                    </a:p>
                  </a:txBody>
                  <a:tcPr anchor="ctr"/>
                </a:tc>
                <a:extLst>
                  <a:ext uri="{0D108BD9-81ED-4DB2-BD59-A6C34878D82A}">
                    <a16:rowId xmlns:a16="http://schemas.microsoft.com/office/drawing/2014/main" val="1128178653"/>
                  </a:ext>
                </a:extLst>
              </a:tr>
              <a:tr h="210324">
                <a:tc>
                  <a:txBody>
                    <a:bodyPr/>
                    <a:lstStyle/>
                    <a:p>
                      <a:pPr marL="18000">
                        <a:lnSpc>
                          <a:spcPts val="1500"/>
                        </a:lnSpc>
                      </a:pPr>
                      <a:r>
                        <a:rPr lang="es-ES" sz="1400" dirty="0"/>
                        <a:t>Defunciones</a:t>
                      </a:r>
                      <a:endParaRPr lang="es-DO" sz="1400" dirty="0"/>
                    </a:p>
                  </a:txBody>
                  <a:tcPr anchor="ctr"/>
                </a:tc>
                <a:tc>
                  <a:txBody>
                    <a:bodyPr/>
                    <a:lstStyle/>
                    <a:p>
                      <a:pPr marL="18000" algn="ctr">
                        <a:lnSpc>
                          <a:spcPts val="1500"/>
                        </a:lnSpc>
                      </a:pPr>
                      <a:r>
                        <a:rPr lang="es-ES" sz="1400" dirty="0"/>
                        <a:t>-2,896</a:t>
                      </a:r>
                      <a:endParaRPr lang="es-DO" sz="1400" dirty="0"/>
                    </a:p>
                  </a:txBody>
                  <a:tcPr anchor="ctr"/>
                </a:tc>
                <a:extLst>
                  <a:ext uri="{0D108BD9-81ED-4DB2-BD59-A6C34878D82A}">
                    <a16:rowId xmlns:a16="http://schemas.microsoft.com/office/drawing/2014/main" val="2257684672"/>
                  </a:ext>
                </a:extLst>
              </a:tr>
              <a:tr h="210324">
                <a:tc>
                  <a:txBody>
                    <a:bodyPr/>
                    <a:lstStyle/>
                    <a:p>
                      <a:pPr marL="18000">
                        <a:lnSpc>
                          <a:spcPts val="1500"/>
                        </a:lnSpc>
                      </a:pPr>
                      <a:r>
                        <a:rPr lang="es-ES" sz="1400" dirty="0"/>
                        <a:t>Nuevos analfabetos por desuso lectoescritura</a:t>
                      </a:r>
                      <a:endParaRPr lang="es-DO" sz="1400" dirty="0"/>
                    </a:p>
                  </a:txBody>
                  <a:tcPr anchor="ctr"/>
                </a:tc>
                <a:tc>
                  <a:txBody>
                    <a:bodyPr/>
                    <a:lstStyle/>
                    <a:p>
                      <a:pPr marL="18000" algn="ctr">
                        <a:lnSpc>
                          <a:spcPts val="1500"/>
                        </a:lnSpc>
                      </a:pPr>
                      <a:r>
                        <a:rPr lang="es-ES" sz="1400" dirty="0"/>
                        <a:t>¿?</a:t>
                      </a:r>
                      <a:endParaRPr lang="es-DO" sz="1400" dirty="0"/>
                    </a:p>
                  </a:txBody>
                  <a:tcPr anchor="ctr"/>
                </a:tc>
                <a:extLst>
                  <a:ext uri="{0D108BD9-81ED-4DB2-BD59-A6C34878D82A}">
                    <a16:rowId xmlns:a16="http://schemas.microsoft.com/office/drawing/2014/main" val="519033322"/>
                  </a:ext>
                </a:extLst>
              </a:tr>
              <a:tr h="210324">
                <a:tc>
                  <a:txBody>
                    <a:bodyPr/>
                    <a:lstStyle/>
                    <a:p>
                      <a:pPr marL="18000">
                        <a:lnSpc>
                          <a:spcPts val="1500"/>
                        </a:lnSpc>
                      </a:pPr>
                      <a:r>
                        <a:rPr lang="es-ES" sz="1400" dirty="0"/>
                        <a:t>Balance anual</a:t>
                      </a:r>
                      <a:endParaRPr lang="es-DO" sz="1400" dirty="0"/>
                    </a:p>
                  </a:txBody>
                  <a:tcPr anchor="ctr"/>
                </a:tc>
                <a:tc>
                  <a:txBody>
                    <a:bodyPr/>
                    <a:lstStyle/>
                    <a:p>
                      <a:pPr marL="18000" algn="ctr">
                        <a:lnSpc>
                          <a:spcPts val="1500"/>
                        </a:lnSpc>
                      </a:pPr>
                      <a:r>
                        <a:rPr lang="es-ES" sz="1400" dirty="0"/>
                        <a:t>+2,894</a:t>
                      </a:r>
                      <a:endParaRPr lang="es-DO" sz="1400" dirty="0"/>
                    </a:p>
                  </a:txBody>
                  <a:tcPr anchor="ctr"/>
                </a:tc>
                <a:extLst>
                  <a:ext uri="{0D108BD9-81ED-4DB2-BD59-A6C34878D82A}">
                    <a16:rowId xmlns:a16="http://schemas.microsoft.com/office/drawing/2014/main" val="4255395497"/>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Rectángulo 6">
            <a:extLst>
              <a:ext uri="{FF2B5EF4-FFF2-40B4-BE49-F238E27FC236}">
                <a16:creationId xmlns:a16="http://schemas.microsoft.com/office/drawing/2014/main" id="{476C80FD-8413-421C-A856-8FD7DC786662}"/>
              </a:ext>
            </a:extLst>
          </p:cNvPr>
          <p:cNvSpPr/>
          <p:nvPr/>
        </p:nvSpPr>
        <p:spPr>
          <a:xfrm rot="5400000">
            <a:off x="2527098" y="-861434"/>
            <a:ext cx="348036" cy="2775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ALFABETIZACIÓN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34</a:t>
            </a:fld>
            <a:endParaRPr lang="en-US"/>
          </a:p>
        </p:txBody>
      </p:sp>
      <p:sp>
        <p:nvSpPr>
          <p:cNvPr id="10" name="Rectángulo 9">
            <a:extLst>
              <a:ext uri="{FF2B5EF4-FFF2-40B4-BE49-F238E27FC236}">
                <a16:creationId xmlns:a16="http://schemas.microsoft.com/office/drawing/2014/main" id="{47EAF0BB-33D3-4581-90AD-5E142780CAF3}"/>
              </a:ext>
            </a:extLst>
          </p:cNvPr>
          <p:cNvSpPr/>
          <p:nvPr/>
        </p:nvSpPr>
        <p:spPr>
          <a:xfrm>
            <a:off x="425713" y="733016"/>
            <a:ext cx="8453882" cy="369332"/>
          </a:xfrm>
          <a:prstGeom prst="rect">
            <a:avLst/>
          </a:prstGeom>
        </p:spPr>
        <p:txBody>
          <a:bodyPr wrap="square">
            <a:spAutoFit/>
          </a:bodyPr>
          <a:lstStyle/>
          <a:p>
            <a:r>
              <a:rPr lang="es-DO" b="1" dirty="0">
                <a:solidFill>
                  <a:schemeClr val="accent6">
                    <a:lumMod val="75000"/>
                  </a:schemeClr>
                </a:solidFill>
              </a:rPr>
              <a:t>Acciones realizadas entre 2013 /2018 en alfabetización</a:t>
            </a:r>
          </a:p>
        </p:txBody>
      </p:sp>
      <p:sp>
        <p:nvSpPr>
          <p:cNvPr id="12" name="Rectángulo 11">
            <a:extLst>
              <a:ext uri="{FF2B5EF4-FFF2-40B4-BE49-F238E27FC236}">
                <a16:creationId xmlns:a16="http://schemas.microsoft.com/office/drawing/2014/main" id="{4F9728A9-A617-4E08-B99F-B7F9014AABAE}"/>
              </a:ext>
            </a:extLst>
          </p:cNvPr>
          <p:cNvSpPr/>
          <p:nvPr/>
        </p:nvSpPr>
        <p:spPr>
          <a:xfrm>
            <a:off x="425713" y="3145543"/>
            <a:ext cx="2818230" cy="923330"/>
          </a:xfrm>
          <a:prstGeom prst="rect">
            <a:avLst/>
          </a:prstGeom>
        </p:spPr>
        <p:txBody>
          <a:bodyPr wrap="square">
            <a:spAutoFit/>
          </a:bodyPr>
          <a:lstStyle/>
          <a:p>
            <a:pPr algn="r"/>
            <a:r>
              <a:rPr lang="es-DO" b="1" dirty="0">
                <a:solidFill>
                  <a:schemeClr val="accent6">
                    <a:lumMod val="75000"/>
                  </a:schemeClr>
                </a:solidFill>
              </a:rPr>
              <a:t>Número de nuevos adultos analfabetos por año. DGPEP.</a:t>
            </a:r>
          </a:p>
        </p:txBody>
      </p:sp>
    </p:spTree>
    <p:extLst>
      <p:ext uri="{BB962C8B-B14F-4D97-AF65-F5344CB8AC3E}">
        <p14:creationId xmlns:p14="http://schemas.microsoft.com/office/powerpoint/2010/main" val="854445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17" name="TextBox 3">
            <a:extLst>
              <a:ext uri="{FF2B5EF4-FFF2-40B4-BE49-F238E27FC236}">
                <a16:creationId xmlns:a16="http://schemas.microsoft.com/office/drawing/2014/main" id="{590A32DD-6BF9-4136-B3F4-BEE7DA790D40}"/>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3" name="CuadroTexto 2">
            <a:extLst>
              <a:ext uri="{FF2B5EF4-FFF2-40B4-BE49-F238E27FC236}">
                <a16:creationId xmlns:a16="http://schemas.microsoft.com/office/drawing/2014/main" id="{B995D335-7914-4996-93F2-E5554DFC811E}"/>
              </a:ext>
            </a:extLst>
          </p:cNvPr>
          <p:cNvSpPr txBox="1"/>
          <p:nvPr/>
        </p:nvSpPr>
        <p:spPr>
          <a:xfrm>
            <a:off x="814918" y="975494"/>
            <a:ext cx="7401663" cy="1569660"/>
          </a:xfrm>
          <a:prstGeom prst="rect">
            <a:avLst/>
          </a:prstGeom>
          <a:noFill/>
        </p:spPr>
        <p:txBody>
          <a:bodyPr wrap="square" rtlCol="0">
            <a:spAutoFit/>
          </a:bodyPr>
          <a:lstStyle/>
          <a:p>
            <a:pPr marL="285750" indent="-285750" algn="just" fontAlgn="auto">
              <a:spcAft>
                <a:spcPts val="0"/>
              </a:spcAft>
              <a:buFont typeface="Arial" panose="020B0604020202020204" pitchFamily="34" charset="0"/>
              <a:buChar char="•"/>
            </a:pPr>
            <a:r>
              <a:rPr lang="es-ES" sz="1600" dirty="0">
                <a:latin typeface="+mj-lt"/>
                <a:ea typeface="Calibri" panose="020F0502020204030204" pitchFamily="34" charset="0"/>
                <a:cs typeface="Arial"/>
              </a:rPr>
              <a:t>El Foro Socioeducativo, en su Boletín dedicado a</a:t>
            </a:r>
            <a:r>
              <a:rPr lang="es-ES" sz="1600" b="1" dirty="0">
                <a:latin typeface="+mj-lt"/>
                <a:ea typeface="Calibri" panose="020F0502020204030204" pitchFamily="34" charset="0"/>
                <a:cs typeface="Arial"/>
              </a:rPr>
              <a:t> </a:t>
            </a:r>
            <a:r>
              <a:rPr lang="es-ES" sz="1600" dirty="0">
                <a:latin typeface="+mj-lt"/>
                <a:ea typeface="Calibri" panose="020F0502020204030204" pitchFamily="34" charset="0"/>
                <a:cs typeface="Arial"/>
              </a:rPr>
              <a:t>la alfabetización señala: </a:t>
            </a:r>
            <a:r>
              <a:rPr lang="es-ES" sz="1600" i="1" dirty="0">
                <a:latin typeface="+mj-lt"/>
                <a:ea typeface="Calibri" panose="020F0502020204030204" pitchFamily="34" charset="0"/>
                <a:cs typeface="Arial"/>
              </a:rPr>
              <a:t>“Respecto al programa de alfabetización, </a:t>
            </a:r>
            <a:r>
              <a:rPr lang="es-ES" sz="1600" b="1" i="1" dirty="0">
                <a:solidFill>
                  <a:schemeClr val="accent6">
                    <a:lumMod val="75000"/>
                  </a:schemeClr>
                </a:solidFill>
                <a:latin typeface="+mj-lt"/>
                <a:ea typeface="Calibri" panose="020F0502020204030204" pitchFamily="34" charset="0"/>
                <a:cs typeface="Arial"/>
              </a:rPr>
              <a:t>se requiere de estrategias diferenciadas para garantizar igualdad de oportunidades en el acceso y finalización del Programa QAC para poblaciones, </a:t>
            </a:r>
            <a:r>
              <a:rPr lang="es-ES" sz="1600" i="1" dirty="0">
                <a:latin typeface="+mj-lt"/>
                <a:ea typeface="Calibri" panose="020F0502020204030204" pitchFamily="34" charset="0"/>
                <a:cs typeface="Arial"/>
              </a:rPr>
              <a:t>priorizando los grupos de mayor vulnerabilidad a fin de corregir las brechas en la reducción del analfabetismo al introducir estas variables de corte”.</a:t>
            </a:r>
            <a:endParaRPr lang="es-DO" sz="1600" i="1" dirty="0">
              <a:latin typeface="+mj-lt"/>
              <a:ea typeface="Calibri" panose="020F0502020204030204" pitchFamily="34" charset="0"/>
              <a:cs typeface="Arial"/>
            </a:endParaRPr>
          </a:p>
        </p:txBody>
      </p:sp>
      <p:sp>
        <p:nvSpPr>
          <p:cNvPr id="5" name="Rectángulo 4">
            <a:extLst>
              <a:ext uri="{FF2B5EF4-FFF2-40B4-BE49-F238E27FC236}">
                <a16:creationId xmlns:a16="http://schemas.microsoft.com/office/drawing/2014/main" id="{EBF5AC8D-F9C5-476F-96EA-9186AF9792F1}"/>
              </a:ext>
            </a:extLst>
          </p:cNvPr>
          <p:cNvSpPr/>
          <p:nvPr/>
        </p:nvSpPr>
        <p:spPr>
          <a:xfrm>
            <a:off x="814918" y="3858088"/>
            <a:ext cx="7324499" cy="830997"/>
          </a:xfrm>
          <a:prstGeom prst="rect">
            <a:avLst/>
          </a:prstGeom>
          <a:noFill/>
        </p:spPr>
        <p:txBody>
          <a:bodyPr wrap="square">
            <a:spAutoFit/>
          </a:bodyPr>
          <a:lstStyle/>
          <a:p>
            <a:pPr marL="285750" indent="-285750" algn="just" fontAlgn="auto">
              <a:spcAft>
                <a:spcPts val="0"/>
              </a:spcAft>
              <a:buFont typeface="Arial" panose="020B0604020202020204" pitchFamily="34" charset="0"/>
              <a:buChar char="•"/>
            </a:pPr>
            <a:r>
              <a:rPr lang="es-ES" sz="1600" dirty="0">
                <a:latin typeface="+mj-lt"/>
                <a:ea typeface="Calibri" panose="020F0502020204030204" pitchFamily="34" charset="0"/>
                <a:cs typeface="Arial"/>
              </a:rPr>
              <a:t>Se requiere que, más allá de los planes coyunturales de alfabetización, se avance hacia un </a:t>
            </a:r>
            <a:r>
              <a:rPr lang="es-ES" sz="1600" b="1" i="1" dirty="0">
                <a:solidFill>
                  <a:schemeClr val="accent6">
                    <a:lumMod val="75000"/>
                  </a:schemeClr>
                </a:solidFill>
                <a:latin typeface="+mj-lt"/>
                <a:cs typeface="Arial"/>
              </a:rPr>
              <a:t>sistema institucionalizado, permanente y flexible que sea capaz de dar respuestas a las necesidades de educación básica de jóvenes y adultos.</a:t>
            </a:r>
            <a:endParaRPr lang="es-DO" sz="1600" b="1" i="1" dirty="0">
              <a:solidFill>
                <a:schemeClr val="accent6">
                  <a:lumMod val="75000"/>
                </a:schemeClr>
              </a:solidFill>
              <a:latin typeface="+mj-lt"/>
              <a:cs typeface="Arial"/>
            </a:endParaRPr>
          </a:p>
        </p:txBody>
      </p:sp>
      <p:sp>
        <p:nvSpPr>
          <p:cNvPr id="8" name="Rectángulo 7">
            <a:extLst>
              <a:ext uri="{FF2B5EF4-FFF2-40B4-BE49-F238E27FC236}">
                <a16:creationId xmlns:a16="http://schemas.microsoft.com/office/drawing/2014/main" id="{0D189AEC-E2B0-4C2E-B6B2-E1582F24F415}"/>
              </a:ext>
            </a:extLst>
          </p:cNvPr>
          <p:cNvSpPr/>
          <p:nvPr/>
        </p:nvSpPr>
        <p:spPr>
          <a:xfrm>
            <a:off x="806171" y="2641671"/>
            <a:ext cx="7318578" cy="1077218"/>
          </a:xfrm>
          <a:prstGeom prst="rect">
            <a:avLst/>
          </a:prstGeom>
        </p:spPr>
        <p:txBody>
          <a:bodyPr wrap="square">
            <a:spAutoFit/>
          </a:bodyPr>
          <a:lstStyle/>
          <a:p>
            <a:pPr marL="285750" indent="-285750" algn="just" fontAlgn="auto">
              <a:spcAft>
                <a:spcPts val="0"/>
              </a:spcAft>
              <a:buFont typeface="Arial" panose="020B0604020202020204" pitchFamily="34" charset="0"/>
              <a:buChar char="•"/>
            </a:pPr>
            <a:r>
              <a:rPr lang="es-ES" sz="1600" dirty="0">
                <a:latin typeface="+mj-lt"/>
                <a:ea typeface="Calibri" panose="020F0502020204030204" pitchFamily="34" charset="0"/>
                <a:cs typeface="Arial"/>
              </a:rPr>
              <a:t>Los avances logrados en la reducción del analfabetismo, no deben llevar a ignorar la meta marcada por la Estrategia Nacional de Desarrollo 2012-2030:</a:t>
            </a:r>
            <a:r>
              <a:rPr lang="es-ES" sz="1600" i="1" dirty="0">
                <a:latin typeface="+mj-lt"/>
                <a:ea typeface="Calibri" panose="020F0502020204030204" pitchFamily="34" charset="0"/>
                <a:cs typeface="Arial"/>
              </a:rPr>
              <a:t> </a:t>
            </a:r>
            <a:r>
              <a:rPr lang="es-ES" sz="1600" b="1" i="1" dirty="0">
                <a:solidFill>
                  <a:schemeClr val="accent6">
                    <a:lumMod val="75000"/>
                  </a:schemeClr>
                </a:solidFill>
                <a:latin typeface="+mj-lt"/>
                <a:ea typeface="Calibri" panose="020F0502020204030204" pitchFamily="34" charset="0"/>
                <a:cs typeface="Arial"/>
              </a:rPr>
              <a:t>“Ampliar la cobertura de los programas de alfabetización de adultos hasta lograr la erradicación del analfabetismo”.</a:t>
            </a:r>
            <a:r>
              <a:rPr lang="es-ES" sz="1600" b="1" i="1" dirty="0">
                <a:latin typeface="+mj-lt"/>
                <a:ea typeface="Calibri" panose="020F0502020204030204" pitchFamily="34" charset="0"/>
                <a:cs typeface="Arial"/>
              </a:rPr>
              <a:t> </a:t>
            </a:r>
          </a:p>
        </p:txBody>
      </p:sp>
      <p:sp>
        <p:nvSpPr>
          <p:cNvPr id="18" name="Rectángulo 6">
            <a:extLst>
              <a:ext uri="{FF2B5EF4-FFF2-40B4-BE49-F238E27FC236}">
                <a16:creationId xmlns:a16="http://schemas.microsoft.com/office/drawing/2014/main" id="{4FBC97D2-A757-4F30-B743-D27D4341D1E5}"/>
              </a:ext>
            </a:extLst>
          </p:cNvPr>
          <p:cNvSpPr/>
          <p:nvPr/>
        </p:nvSpPr>
        <p:spPr>
          <a:xfrm rot="5400000">
            <a:off x="2527098" y="-850801"/>
            <a:ext cx="348036" cy="2775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ALFABETIZACIÓN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a:xfrm>
            <a:off x="6446660" y="4892625"/>
            <a:ext cx="2133600" cy="273844"/>
          </a:xfrm>
        </p:spPr>
        <p:txBody>
          <a:bodyPr/>
          <a:lstStyle/>
          <a:p>
            <a:fld id="{A4124D19-2283-FC49-A358-736FA83B63DF}" type="slidenum">
              <a:rPr lang="en-US" smtClean="0"/>
              <a:t>35</a:t>
            </a:fld>
            <a:endParaRPr lang="en-US"/>
          </a:p>
        </p:txBody>
      </p:sp>
    </p:spTree>
    <p:extLst>
      <p:ext uri="{BB962C8B-B14F-4D97-AF65-F5344CB8AC3E}">
        <p14:creationId xmlns:p14="http://schemas.microsoft.com/office/powerpoint/2010/main" val="558360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16" name="TextBox 3">
            <a:extLst>
              <a:ext uri="{FF2B5EF4-FFF2-40B4-BE49-F238E27FC236}">
                <a16:creationId xmlns:a16="http://schemas.microsoft.com/office/drawing/2014/main" id="{09747D57-01E2-45B9-8C3F-5AAB8D13DF1C}"/>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7" name="Rectángulo 6">
            <a:extLst>
              <a:ext uri="{FF2B5EF4-FFF2-40B4-BE49-F238E27FC236}">
                <a16:creationId xmlns:a16="http://schemas.microsoft.com/office/drawing/2014/main" id="{6DF1CCD1-A2EB-45A3-9135-ABE57B28DCCA}"/>
              </a:ext>
            </a:extLst>
          </p:cNvPr>
          <p:cNvSpPr/>
          <p:nvPr/>
        </p:nvSpPr>
        <p:spPr>
          <a:xfrm rot="5400000">
            <a:off x="4246589" y="-2612824"/>
            <a:ext cx="348036" cy="627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BÁSICA DE PERSONAS JÓVENES Y ADULTAS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36</a:t>
            </a:fld>
            <a:endParaRPr lang="en-US"/>
          </a:p>
        </p:txBody>
      </p:sp>
      <p:graphicFrame>
        <p:nvGraphicFramePr>
          <p:cNvPr id="12" name="Tabla 11">
            <a:extLst>
              <a:ext uri="{FF2B5EF4-FFF2-40B4-BE49-F238E27FC236}">
                <a16:creationId xmlns:a16="http://schemas.microsoft.com/office/drawing/2014/main" id="{CADDA557-AEB0-477A-BAF9-175B32D56BCA}"/>
              </a:ext>
            </a:extLst>
          </p:cNvPr>
          <p:cNvGraphicFramePr>
            <a:graphicFrameLocks noGrp="1"/>
          </p:cNvGraphicFramePr>
          <p:nvPr>
            <p:extLst>
              <p:ext uri="{D42A27DB-BD31-4B8C-83A1-F6EECF244321}">
                <p14:modId xmlns:p14="http://schemas.microsoft.com/office/powerpoint/2010/main" val="3757734075"/>
              </p:ext>
            </p:extLst>
          </p:nvPr>
        </p:nvGraphicFramePr>
        <p:xfrm>
          <a:off x="322452" y="879561"/>
          <a:ext cx="8579176" cy="1319213"/>
        </p:xfrm>
        <a:graphic>
          <a:graphicData uri="http://schemas.openxmlformats.org/drawingml/2006/table">
            <a:tbl>
              <a:tblPr firstRow="1" firstCol="1" bandRow="1">
                <a:tableStyleId>{912C8C85-51F0-491E-9774-3900AFEF0FD7}</a:tableStyleId>
              </a:tblPr>
              <a:tblGrid>
                <a:gridCol w="2136846">
                  <a:extLst>
                    <a:ext uri="{9D8B030D-6E8A-4147-A177-3AD203B41FA5}">
                      <a16:colId xmlns:a16="http://schemas.microsoft.com/office/drawing/2014/main" val="3754520607"/>
                    </a:ext>
                  </a:extLst>
                </a:gridCol>
                <a:gridCol w="868254">
                  <a:extLst>
                    <a:ext uri="{9D8B030D-6E8A-4147-A177-3AD203B41FA5}">
                      <a16:colId xmlns:a16="http://schemas.microsoft.com/office/drawing/2014/main" val="2563842403"/>
                    </a:ext>
                  </a:extLst>
                </a:gridCol>
                <a:gridCol w="1154306">
                  <a:extLst>
                    <a:ext uri="{9D8B030D-6E8A-4147-A177-3AD203B41FA5}">
                      <a16:colId xmlns:a16="http://schemas.microsoft.com/office/drawing/2014/main" val="739157487"/>
                    </a:ext>
                  </a:extLst>
                </a:gridCol>
                <a:gridCol w="979389">
                  <a:extLst>
                    <a:ext uri="{9D8B030D-6E8A-4147-A177-3AD203B41FA5}">
                      <a16:colId xmlns:a16="http://schemas.microsoft.com/office/drawing/2014/main" val="804984750"/>
                    </a:ext>
                  </a:extLst>
                </a:gridCol>
                <a:gridCol w="947194">
                  <a:extLst>
                    <a:ext uri="{9D8B030D-6E8A-4147-A177-3AD203B41FA5}">
                      <a16:colId xmlns:a16="http://schemas.microsoft.com/office/drawing/2014/main" val="3342744316"/>
                    </a:ext>
                  </a:extLst>
                </a:gridCol>
                <a:gridCol w="881869">
                  <a:extLst>
                    <a:ext uri="{9D8B030D-6E8A-4147-A177-3AD203B41FA5}">
                      <a16:colId xmlns:a16="http://schemas.microsoft.com/office/drawing/2014/main" val="2371904478"/>
                    </a:ext>
                  </a:extLst>
                </a:gridCol>
                <a:gridCol w="838320">
                  <a:extLst>
                    <a:ext uri="{9D8B030D-6E8A-4147-A177-3AD203B41FA5}">
                      <a16:colId xmlns:a16="http://schemas.microsoft.com/office/drawing/2014/main" val="1430592307"/>
                    </a:ext>
                  </a:extLst>
                </a:gridCol>
                <a:gridCol w="772998">
                  <a:extLst>
                    <a:ext uri="{9D8B030D-6E8A-4147-A177-3AD203B41FA5}">
                      <a16:colId xmlns:a16="http://schemas.microsoft.com/office/drawing/2014/main" val="1659255639"/>
                    </a:ext>
                  </a:extLst>
                </a:gridCol>
              </a:tblGrid>
              <a:tr h="381000">
                <a:tc>
                  <a:txBody>
                    <a:bodyPr/>
                    <a:lstStyle/>
                    <a:p>
                      <a:pPr algn="ctr" fontAlgn="auto">
                        <a:lnSpc>
                          <a:spcPct val="107000"/>
                        </a:lnSpc>
                        <a:spcAft>
                          <a:spcPts val="0"/>
                        </a:spcAft>
                      </a:pPr>
                      <a:r>
                        <a:rPr lang="es-DO" sz="1400" dirty="0">
                          <a:effectLst/>
                        </a:rPr>
                        <a:t>Educación Básica de Adultos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2012/13</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2013/14</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2014/15</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2015/16</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2016/17</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2016 -</a:t>
                      </a:r>
                    </a:p>
                    <a:p>
                      <a:pPr algn="ctr" fontAlgn="auto">
                        <a:lnSpc>
                          <a:spcPct val="107000"/>
                        </a:lnSpc>
                        <a:spcAft>
                          <a:spcPts val="0"/>
                        </a:spcAft>
                      </a:pPr>
                      <a:r>
                        <a:rPr lang="es-DO" sz="1400" dirty="0">
                          <a:effectLst/>
                        </a:rPr>
                        <a:t>2012</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400" dirty="0">
                          <a:effectLst/>
                        </a:rPr>
                        <a:t>Primer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20,264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22,674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20,405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21,756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21,096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832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310700"/>
                  </a:ext>
                </a:extLst>
              </a:tr>
              <a:tr h="190500">
                <a:tc>
                  <a:txBody>
                    <a:bodyPr/>
                    <a:lstStyle/>
                    <a:p>
                      <a:pPr fontAlgn="auto">
                        <a:lnSpc>
                          <a:spcPct val="107000"/>
                        </a:lnSpc>
                        <a:spcAft>
                          <a:spcPts val="0"/>
                        </a:spcAft>
                      </a:pPr>
                      <a:r>
                        <a:rPr lang="es-DO" sz="1400" dirty="0">
                          <a:effectLst/>
                        </a:rPr>
                        <a:t>Segundo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43,250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45,229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43,248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43,757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41,441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-1,809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442981"/>
                  </a:ext>
                </a:extLst>
              </a:tr>
              <a:tr h="190500">
                <a:tc>
                  <a:txBody>
                    <a:bodyPr/>
                    <a:lstStyle/>
                    <a:p>
                      <a:pPr algn="just" fontAlgn="auto">
                        <a:lnSpc>
                          <a:spcPct val="107000"/>
                        </a:lnSpc>
                        <a:spcAft>
                          <a:spcPts val="0"/>
                        </a:spcAft>
                      </a:pPr>
                      <a:r>
                        <a:rPr lang="es-DO" sz="1400" dirty="0">
                          <a:effectLst/>
                        </a:rPr>
                        <a:t>Tercer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44,597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46,377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44,746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41,928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39,912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-4,685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FF0000"/>
                          </a:solidFill>
                          <a:effectLst/>
                        </a:rPr>
                        <a:t>-10.51%</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2274003"/>
                  </a:ext>
                </a:extLst>
              </a:tr>
              <a:tr h="190500">
                <a:tc>
                  <a:txBody>
                    <a:bodyPr/>
                    <a:lstStyle/>
                    <a:p>
                      <a:pPr algn="just" fontAlgn="auto">
                        <a:lnSpc>
                          <a:spcPct val="107000"/>
                        </a:lnSpc>
                        <a:spcAft>
                          <a:spcPts val="0"/>
                        </a:spcAft>
                      </a:pPr>
                      <a:r>
                        <a:rPr lang="es-DO" sz="1400" dirty="0">
                          <a:effectLst/>
                        </a:rPr>
                        <a:t>Total Básica</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108,111</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114,280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108,399</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107,441</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102,449</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-5,662</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solidFill>
                            <a:srgbClr val="FF0000"/>
                          </a:solidFill>
                          <a:effectLst/>
                        </a:rPr>
                        <a:t>-5.24%</a:t>
                      </a:r>
                      <a:endParaRPr lang="es-D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3803360266"/>
                  </a:ext>
                </a:extLst>
              </a:tr>
            </a:tbl>
          </a:graphicData>
        </a:graphic>
      </p:graphicFrame>
      <p:graphicFrame>
        <p:nvGraphicFramePr>
          <p:cNvPr id="13" name="Tabla 12">
            <a:extLst>
              <a:ext uri="{FF2B5EF4-FFF2-40B4-BE49-F238E27FC236}">
                <a16:creationId xmlns:a16="http://schemas.microsoft.com/office/drawing/2014/main" id="{91B7DB88-4B71-41AE-BB0D-6449D607B60B}"/>
              </a:ext>
            </a:extLst>
          </p:cNvPr>
          <p:cNvGraphicFramePr>
            <a:graphicFrameLocks noGrp="1"/>
          </p:cNvGraphicFramePr>
          <p:nvPr>
            <p:extLst>
              <p:ext uri="{D42A27DB-BD31-4B8C-83A1-F6EECF244321}">
                <p14:modId xmlns:p14="http://schemas.microsoft.com/office/powerpoint/2010/main" val="2860056146"/>
              </p:ext>
            </p:extLst>
          </p:nvPr>
        </p:nvGraphicFramePr>
        <p:xfrm>
          <a:off x="322453" y="2377997"/>
          <a:ext cx="8579177" cy="664655"/>
        </p:xfrm>
        <a:graphic>
          <a:graphicData uri="http://schemas.openxmlformats.org/drawingml/2006/table">
            <a:tbl>
              <a:tblPr firstRow="1" firstCol="1" bandRow="1">
                <a:tableStyleId>{912C8C85-51F0-491E-9774-3900AFEF0FD7}</a:tableStyleId>
              </a:tblPr>
              <a:tblGrid>
                <a:gridCol w="2046174">
                  <a:extLst>
                    <a:ext uri="{9D8B030D-6E8A-4147-A177-3AD203B41FA5}">
                      <a16:colId xmlns:a16="http://schemas.microsoft.com/office/drawing/2014/main" val="3754520607"/>
                    </a:ext>
                  </a:extLst>
                </a:gridCol>
                <a:gridCol w="980501">
                  <a:extLst>
                    <a:ext uri="{9D8B030D-6E8A-4147-A177-3AD203B41FA5}">
                      <a16:colId xmlns:a16="http://schemas.microsoft.com/office/drawing/2014/main" val="2563842403"/>
                    </a:ext>
                  </a:extLst>
                </a:gridCol>
                <a:gridCol w="914400">
                  <a:extLst>
                    <a:ext uri="{9D8B030D-6E8A-4147-A177-3AD203B41FA5}">
                      <a16:colId xmlns:a16="http://schemas.microsoft.com/office/drawing/2014/main" val="739157487"/>
                    </a:ext>
                  </a:extLst>
                </a:gridCol>
                <a:gridCol w="1024568">
                  <a:extLst>
                    <a:ext uri="{9D8B030D-6E8A-4147-A177-3AD203B41FA5}">
                      <a16:colId xmlns:a16="http://schemas.microsoft.com/office/drawing/2014/main" val="804984750"/>
                    </a:ext>
                  </a:extLst>
                </a:gridCol>
                <a:gridCol w="848299">
                  <a:extLst>
                    <a:ext uri="{9D8B030D-6E8A-4147-A177-3AD203B41FA5}">
                      <a16:colId xmlns:a16="http://schemas.microsoft.com/office/drawing/2014/main" val="3342744316"/>
                    </a:ext>
                  </a:extLst>
                </a:gridCol>
                <a:gridCol w="793215">
                  <a:extLst>
                    <a:ext uri="{9D8B030D-6E8A-4147-A177-3AD203B41FA5}">
                      <a16:colId xmlns:a16="http://schemas.microsoft.com/office/drawing/2014/main" val="2371904478"/>
                    </a:ext>
                  </a:extLst>
                </a:gridCol>
                <a:gridCol w="980501">
                  <a:extLst>
                    <a:ext uri="{9D8B030D-6E8A-4147-A177-3AD203B41FA5}">
                      <a16:colId xmlns:a16="http://schemas.microsoft.com/office/drawing/2014/main" val="1430592307"/>
                    </a:ext>
                  </a:extLst>
                </a:gridCol>
                <a:gridCol w="991519">
                  <a:extLst>
                    <a:ext uri="{9D8B030D-6E8A-4147-A177-3AD203B41FA5}">
                      <a16:colId xmlns:a16="http://schemas.microsoft.com/office/drawing/2014/main" val="1659255639"/>
                    </a:ext>
                  </a:extLst>
                </a:gridCol>
              </a:tblGrid>
              <a:tr h="381000">
                <a:tc>
                  <a:txBody>
                    <a:bodyPr/>
                    <a:lstStyle/>
                    <a:p>
                      <a:pPr fontAlgn="auto">
                        <a:lnSpc>
                          <a:spcPct val="107000"/>
                        </a:lnSpc>
                        <a:spcAft>
                          <a:spcPts val="0"/>
                        </a:spcAft>
                      </a:pPr>
                      <a:r>
                        <a:rPr lang="es-DO" sz="1400" dirty="0">
                          <a:effectLst/>
                        </a:rPr>
                        <a:t>Pruebas Nacionales Básica de Adultos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2014</a:t>
                      </a:r>
                      <a:endParaRPr lang="es-DO"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2015</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2016</a:t>
                      </a:r>
                      <a:endParaRPr lang="es-DO"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2017</a:t>
                      </a:r>
                      <a:endParaRPr lang="es-DO"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2018</a:t>
                      </a:r>
                      <a:endParaRPr lang="es-DO"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Variación 2018/2014</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400">
                          <a:effectLst/>
                        </a:rPr>
                        <a:t>Presentados</a:t>
                      </a:r>
                      <a:endParaRPr lang="es-DO"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 31,371   </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 29,376   </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 28,393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 24,911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 22,798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      8,573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rgbClr val="FF0000"/>
                          </a:solidFill>
                          <a:effectLst/>
                        </a:rPr>
                        <a:t>-27.3%</a:t>
                      </a:r>
                      <a:endParaRPr lang="es-DO"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92310700"/>
                  </a:ext>
                </a:extLst>
              </a:tr>
            </a:tbl>
          </a:graphicData>
        </a:graphic>
      </p:graphicFrame>
      <p:sp>
        <p:nvSpPr>
          <p:cNvPr id="14" name="Rectángulo 13">
            <a:extLst>
              <a:ext uri="{FF2B5EF4-FFF2-40B4-BE49-F238E27FC236}">
                <a16:creationId xmlns:a16="http://schemas.microsoft.com/office/drawing/2014/main" id="{E0E3C53E-954F-48AB-8F58-29770DF0A290}"/>
              </a:ext>
            </a:extLst>
          </p:cNvPr>
          <p:cNvSpPr/>
          <p:nvPr/>
        </p:nvSpPr>
        <p:spPr>
          <a:xfrm>
            <a:off x="322452" y="3213319"/>
            <a:ext cx="8579176" cy="646331"/>
          </a:xfrm>
          <a:prstGeom prst="rect">
            <a:avLst/>
          </a:prstGeom>
        </p:spPr>
        <p:txBody>
          <a:bodyPr wrap="square">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La matrícula de Educación Básica de Jóvenes y Adultos está descendiendo en los últimos años.</a:t>
            </a:r>
            <a:endParaRPr lang="es-DO" b="1" dirty="0"/>
          </a:p>
        </p:txBody>
      </p:sp>
    </p:spTree>
    <p:extLst>
      <p:ext uri="{BB962C8B-B14F-4D97-AF65-F5344CB8AC3E}">
        <p14:creationId xmlns:p14="http://schemas.microsoft.com/office/powerpoint/2010/main" val="55836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42323"/>
          </a:xfrm>
          <a:prstGeom prst="rect">
            <a:avLst/>
          </a:prstGeom>
        </p:spPr>
      </p:pic>
      <p:sp>
        <p:nvSpPr>
          <p:cNvPr id="19" name="TextBox 3">
            <a:extLst>
              <a:ext uri="{FF2B5EF4-FFF2-40B4-BE49-F238E27FC236}">
                <a16:creationId xmlns:a16="http://schemas.microsoft.com/office/drawing/2014/main" id="{B674C8B2-AC51-4DEA-AD6B-56634A9D5CD3}"/>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sp>
        <p:nvSpPr>
          <p:cNvPr id="8" name="Rectángulo 13">
            <a:extLst>
              <a:ext uri="{FF2B5EF4-FFF2-40B4-BE49-F238E27FC236}">
                <a16:creationId xmlns:a16="http://schemas.microsoft.com/office/drawing/2014/main" id="{44CF45E2-721D-4DC5-98F1-99B1D050201C}"/>
              </a:ext>
            </a:extLst>
          </p:cNvPr>
          <p:cNvSpPr/>
          <p:nvPr/>
        </p:nvSpPr>
        <p:spPr>
          <a:xfrm>
            <a:off x="478466" y="921032"/>
            <a:ext cx="8346558" cy="369332"/>
          </a:xfrm>
          <a:prstGeom prst="rect">
            <a:avLst/>
          </a:prstGeom>
          <a:solidFill>
            <a:srgbClr val="F7941D"/>
          </a:solidFill>
        </p:spPr>
        <p:txBody>
          <a:bodyPr wrap="square">
            <a:spAutoFit/>
          </a:bodyPr>
          <a:lstStyle/>
          <a:p>
            <a:r>
              <a:rPr lang="es-ES" b="1" dirty="0">
                <a:solidFill>
                  <a:schemeClr val="bg1"/>
                </a:solidFill>
                <a:latin typeface="+mj-lt"/>
                <a:ea typeface="Calibri" panose="020F0502020204030204" pitchFamily="34" charset="0"/>
                <a:cs typeface="Arial"/>
              </a:rPr>
              <a:t>Foro Socioeducativo, en su Boletín Nº 19, recomienda:</a:t>
            </a:r>
            <a:endParaRPr lang="es-DO" b="1" dirty="0">
              <a:solidFill>
                <a:schemeClr val="bg1"/>
              </a:solidFill>
              <a:latin typeface="+mj-lt"/>
              <a:cs typeface="Arial"/>
            </a:endParaRPr>
          </a:p>
        </p:txBody>
      </p:sp>
      <p:sp>
        <p:nvSpPr>
          <p:cNvPr id="9" name="Rectángulo 14">
            <a:extLst>
              <a:ext uri="{FF2B5EF4-FFF2-40B4-BE49-F238E27FC236}">
                <a16:creationId xmlns:a16="http://schemas.microsoft.com/office/drawing/2014/main" id="{ACA0C681-2933-4D26-A644-89B423286D9E}"/>
              </a:ext>
            </a:extLst>
          </p:cNvPr>
          <p:cNvSpPr/>
          <p:nvPr/>
        </p:nvSpPr>
        <p:spPr>
          <a:xfrm>
            <a:off x="778342" y="1540698"/>
            <a:ext cx="7419360" cy="2062103"/>
          </a:xfrm>
          <a:prstGeom prst="rect">
            <a:avLst/>
          </a:prstGeom>
        </p:spPr>
        <p:txBody>
          <a:bodyPr wrap="square">
            <a:spAutoFit/>
          </a:bodyPr>
          <a:lstStyle/>
          <a:p>
            <a:pPr marL="285750" indent="-285750" algn="just" fontAlgn="base">
              <a:buFont typeface="Arial" panose="020B0604020202020204" pitchFamily="34" charset="0"/>
              <a:buChar char="•"/>
            </a:pPr>
            <a:r>
              <a:rPr lang="es-DO" sz="1600" dirty="0">
                <a:cs typeface="Arial" panose="020B0604020202020204" pitchFamily="34" charset="0"/>
              </a:rPr>
              <a:t>Revisar la estrategia de incorporación en la EDPJA, de acuerdo a las experiencias de éxito existentes de continuidad educativa del propio MINERD y de ONG.</a:t>
            </a:r>
          </a:p>
          <a:p>
            <a:pPr marL="285750" indent="-285750" algn="just" fontAlgn="base">
              <a:buFont typeface="Arial" panose="020B0604020202020204" pitchFamily="34" charset="0"/>
              <a:buChar char="•"/>
            </a:pPr>
            <a:endParaRPr lang="es-DO" sz="1600" dirty="0">
              <a:cs typeface="Arial" panose="020B0604020202020204" pitchFamily="34" charset="0"/>
            </a:endParaRPr>
          </a:p>
          <a:p>
            <a:pPr marL="285750" indent="-285750" algn="just" fontAlgn="base">
              <a:buFont typeface="Arial" panose="020B0604020202020204" pitchFamily="34" charset="0"/>
              <a:buChar char="•"/>
            </a:pPr>
            <a:r>
              <a:rPr lang="es-DO" sz="1600" dirty="0">
                <a:cs typeface="Arial" panose="020B0604020202020204" pitchFamily="34" charset="0"/>
              </a:rPr>
              <a:t>Estrategias de comunicación sobre la continuidad educativa acordes con las ofertas y centros disponibles.</a:t>
            </a:r>
          </a:p>
          <a:p>
            <a:pPr marL="285750" indent="-285750" algn="just" fontAlgn="base">
              <a:buFont typeface="Arial" panose="020B0604020202020204" pitchFamily="34" charset="0"/>
              <a:buChar char="•"/>
            </a:pPr>
            <a:endParaRPr lang="es-DO" sz="1600" dirty="0">
              <a:cs typeface="Arial" panose="020B0604020202020204" pitchFamily="34" charset="0"/>
            </a:endParaRPr>
          </a:p>
          <a:p>
            <a:pPr marL="285750" indent="-285750" algn="just" fontAlgn="base">
              <a:buFont typeface="Arial" panose="020B0604020202020204" pitchFamily="34" charset="0"/>
              <a:buChar char="•"/>
            </a:pPr>
            <a:r>
              <a:rPr lang="es-DO" sz="1600" dirty="0">
                <a:cs typeface="Arial" panose="020B0604020202020204" pitchFamily="34" charset="0"/>
              </a:rPr>
              <a:t>Mayor coordinación entre las instancias del Ministerio de Educación y la sociedad civil, y en la promoción y desarrollo de redes y alianzas.</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5" name="Imagen 4">
            <a:extLst>
              <a:ext uri="{FF2B5EF4-FFF2-40B4-BE49-F238E27FC236}">
                <a16:creationId xmlns:a16="http://schemas.microsoft.com/office/drawing/2014/main" id="{8ECDF729-DF57-4F03-A573-02047F387851}"/>
              </a:ext>
            </a:extLst>
          </p:cNvPr>
          <p:cNvPicPr>
            <a:picLocks noChangeAspect="1"/>
          </p:cNvPicPr>
          <p:nvPr/>
        </p:nvPicPr>
        <p:blipFill rotWithShape="1">
          <a:blip r:embed="rId4"/>
          <a:srcRect l="21234" t="16400" r="20376" b="23239"/>
          <a:stretch/>
        </p:blipFill>
        <p:spPr>
          <a:xfrm>
            <a:off x="7171733" y="3782564"/>
            <a:ext cx="1025969" cy="114218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37</a:t>
            </a:fld>
            <a:endParaRPr lang="en-US"/>
          </a:p>
        </p:txBody>
      </p:sp>
      <p:sp>
        <p:nvSpPr>
          <p:cNvPr id="10" name="Rectángulo 6">
            <a:extLst>
              <a:ext uri="{FF2B5EF4-FFF2-40B4-BE49-F238E27FC236}">
                <a16:creationId xmlns:a16="http://schemas.microsoft.com/office/drawing/2014/main" id="{F177F360-4B3C-469A-98DE-482E17A50C58}"/>
              </a:ext>
            </a:extLst>
          </p:cNvPr>
          <p:cNvSpPr/>
          <p:nvPr/>
        </p:nvSpPr>
        <p:spPr>
          <a:xfrm rot="5400000">
            <a:off x="4246589" y="-2612824"/>
            <a:ext cx="348036" cy="627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BÁSICA DE PERSONAS JÓVENES Y ADULTAS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360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TOP-05.jpg">
            <a:extLst>
              <a:ext uri="{FF2B5EF4-FFF2-40B4-BE49-F238E27FC236}">
                <a16:creationId xmlns:a16="http://schemas.microsoft.com/office/drawing/2014/main" id="{7DFDF98C-2358-4B23-A072-1FC0822B04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38034" cy="624313"/>
          </a:xfrm>
          <a:prstGeom prst="rect">
            <a:avLst/>
          </a:prstGeom>
        </p:spPr>
      </p:pic>
      <p:sp>
        <p:nvSpPr>
          <p:cNvPr id="12" name="TextBox 3">
            <a:extLst>
              <a:ext uri="{FF2B5EF4-FFF2-40B4-BE49-F238E27FC236}">
                <a16:creationId xmlns:a16="http://schemas.microsoft.com/office/drawing/2014/main" id="{C161C852-F837-45A3-996F-8E5DAD2FAFF0}"/>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3" name="Rectángulo 2">
            <a:extLst>
              <a:ext uri="{FF2B5EF4-FFF2-40B4-BE49-F238E27FC236}">
                <a16:creationId xmlns:a16="http://schemas.microsoft.com/office/drawing/2014/main" id="{5C786E6C-FF9C-4C13-A06D-6B7497F82CC0}"/>
              </a:ext>
            </a:extLst>
          </p:cNvPr>
          <p:cNvSpPr/>
          <p:nvPr/>
        </p:nvSpPr>
        <p:spPr>
          <a:xfrm>
            <a:off x="478466" y="1349451"/>
            <a:ext cx="8346558" cy="3293209"/>
          </a:xfrm>
          <a:prstGeom prst="rect">
            <a:avLst/>
          </a:prstGeom>
        </p:spPr>
        <p:txBody>
          <a:bodyPr wrap="square">
            <a:spAutoFit/>
          </a:bodyPr>
          <a:lstStyle/>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Ordenanza 01-2018 </a:t>
            </a:r>
            <a:r>
              <a:rPr lang="es-DO" sz="1600" dirty="0">
                <a:solidFill>
                  <a:srgbClr val="000000"/>
                </a:solidFill>
                <a:cs typeface="Arial" panose="020B0604020202020204" pitchFamily="34" charset="0"/>
              </a:rPr>
              <a:t>aprueba el diseño curricular revisado y actualizado para la Educación Básica de Jóvenes y Adultos</a:t>
            </a:r>
          </a:p>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 Departamental No. 60-2018</a:t>
            </a:r>
            <a:r>
              <a:rPr lang="es-DO" sz="1600" dirty="0">
                <a:solidFill>
                  <a:srgbClr val="000000"/>
                </a:solidFill>
                <a:cs typeface="Arial" panose="020B0604020202020204" pitchFamily="34" charset="0"/>
              </a:rPr>
              <a:t> sobre reorganización de los centros educativos de educación básica y las escuelas laborales.</a:t>
            </a:r>
          </a:p>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Ordenanza 03-2017 </a:t>
            </a:r>
            <a:r>
              <a:rPr lang="es-DO" sz="1600" dirty="0">
                <a:solidFill>
                  <a:srgbClr val="000000"/>
                </a:solidFill>
                <a:cs typeface="Arial" panose="020B0604020202020204" pitchFamily="34" charset="0"/>
              </a:rPr>
              <a:t>establece las directrices de la Educación Técnico-Profesional y su aplicación a los subsistemas de Educación de Adultos y de Educación Especial en lo referente a lo vocacional laboral.</a:t>
            </a:r>
          </a:p>
          <a:p>
            <a:pPr algn="just"/>
            <a:br>
              <a:rPr lang="es-DO" sz="1600" dirty="0">
                <a:cs typeface="Arial" panose="020B0604020202020204" pitchFamily="34" charset="0"/>
              </a:rPr>
            </a:br>
            <a:r>
              <a:rPr lang="es-DO" sz="1600" b="1" dirty="0">
                <a:solidFill>
                  <a:srgbClr val="000000"/>
                </a:solidFill>
                <a:cs typeface="Arial" panose="020B0604020202020204" pitchFamily="34" charset="0"/>
              </a:rPr>
              <a:t>Desafíos del nuevo marco jurídico:</a:t>
            </a:r>
            <a:endParaRPr lang="es-DO" sz="1600" dirty="0">
              <a:cs typeface="Arial" panose="020B0604020202020204" pitchFamily="34" charset="0"/>
            </a:endParaRP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Condiciones para una transformación profunda del modelo educativo.</a:t>
            </a: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Aprobación del nuevo currículo de la Educación Secundaria para Jóvenes y Adultos.</a:t>
            </a: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Desarrollo normativo de la Ordenanza 03-2017 para el ámbito de la Educación de Jóvenes y adultos.</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38</a:t>
            </a:fld>
            <a:endParaRPr lang="en-US"/>
          </a:p>
        </p:txBody>
      </p:sp>
      <p:sp>
        <p:nvSpPr>
          <p:cNvPr id="8" name="Rectángulo 6">
            <a:extLst>
              <a:ext uri="{FF2B5EF4-FFF2-40B4-BE49-F238E27FC236}">
                <a16:creationId xmlns:a16="http://schemas.microsoft.com/office/drawing/2014/main" id="{5F616612-2598-4AA6-A35E-65B8F6E5E3AB}"/>
              </a:ext>
            </a:extLst>
          </p:cNvPr>
          <p:cNvSpPr/>
          <p:nvPr/>
        </p:nvSpPr>
        <p:spPr>
          <a:xfrm rot="5400000">
            <a:off x="4246589" y="-2612824"/>
            <a:ext cx="348036" cy="627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BÁSICA DE PERSONAS JÓVENES Y ADULTAS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ángulo 13">
            <a:extLst>
              <a:ext uri="{FF2B5EF4-FFF2-40B4-BE49-F238E27FC236}">
                <a16:creationId xmlns:a16="http://schemas.microsoft.com/office/drawing/2014/main" id="{F86903BF-A6B3-46D0-A3FC-5AE0C92456F1}"/>
              </a:ext>
            </a:extLst>
          </p:cNvPr>
          <p:cNvSpPr/>
          <p:nvPr/>
        </p:nvSpPr>
        <p:spPr>
          <a:xfrm>
            <a:off x="478466" y="883352"/>
            <a:ext cx="8431618" cy="369332"/>
          </a:xfrm>
          <a:prstGeom prst="rect">
            <a:avLst/>
          </a:prstGeom>
          <a:solidFill>
            <a:srgbClr val="F7941D"/>
          </a:solidFill>
        </p:spPr>
        <p:txBody>
          <a:bodyPr wrap="square">
            <a:spAutoFit/>
          </a:bodyPr>
          <a:lstStyle/>
          <a:p>
            <a:r>
              <a:rPr lang="es-ES" b="1" dirty="0">
                <a:solidFill>
                  <a:schemeClr val="bg1"/>
                </a:solidFill>
                <a:latin typeface="+mj-lt"/>
                <a:ea typeface="Calibri" panose="020F0502020204030204" pitchFamily="34" charset="0"/>
                <a:cs typeface="Arial"/>
              </a:rPr>
              <a:t>Nuevo Marco Jurídico</a:t>
            </a:r>
            <a:endParaRPr lang="es-DO" b="1" dirty="0">
              <a:solidFill>
                <a:schemeClr val="bg1"/>
              </a:solidFill>
              <a:latin typeface="+mj-lt"/>
              <a:cs typeface="Arial"/>
            </a:endParaRPr>
          </a:p>
        </p:txBody>
      </p:sp>
    </p:spTree>
    <p:extLst>
      <p:ext uri="{BB962C8B-B14F-4D97-AF65-F5344CB8AC3E}">
        <p14:creationId xmlns:p14="http://schemas.microsoft.com/office/powerpoint/2010/main" val="2232762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5.jpg">
            <a:extLst>
              <a:ext uri="{FF2B5EF4-FFF2-40B4-BE49-F238E27FC236}">
                <a16:creationId xmlns:a16="http://schemas.microsoft.com/office/drawing/2014/main" id="{14DE2875-B32F-43E2-B93A-A57C7A03B2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38034" cy="624313"/>
          </a:xfrm>
          <a:prstGeom prst="rect">
            <a:avLst/>
          </a:prstGeom>
        </p:spPr>
      </p:pic>
      <p:sp>
        <p:nvSpPr>
          <p:cNvPr id="16" name="TextBox 3">
            <a:extLst>
              <a:ext uri="{FF2B5EF4-FFF2-40B4-BE49-F238E27FC236}">
                <a16:creationId xmlns:a16="http://schemas.microsoft.com/office/drawing/2014/main" id="{F7573E46-E760-4CE3-A3CC-88A58CE84C9D}"/>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2" name="Rectángulo 6">
            <a:extLst>
              <a:ext uri="{FF2B5EF4-FFF2-40B4-BE49-F238E27FC236}">
                <a16:creationId xmlns:a16="http://schemas.microsoft.com/office/drawing/2014/main" id="{898A1D25-BF65-4344-8848-7E2D4A994634}"/>
              </a:ext>
            </a:extLst>
          </p:cNvPr>
          <p:cNvSpPr/>
          <p:nvPr/>
        </p:nvSpPr>
        <p:spPr>
          <a:xfrm rot="5400000">
            <a:off x="4129632" y="-2463968"/>
            <a:ext cx="348036" cy="5980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SECUNDARIA PARA JÓVENES Y ADULTOS - PREPARA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16E13F72-CBD5-48A5-BC29-337CC36E1F79}"/>
              </a:ext>
            </a:extLst>
          </p:cNvPr>
          <p:cNvPicPr>
            <a:picLocks noChangeAspect="1"/>
          </p:cNvPicPr>
          <p:nvPr/>
        </p:nvPicPr>
        <p:blipFill>
          <a:blip r:embed="rId4"/>
          <a:stretch>
            <a:fillRect/>
          </a:stretch>
        </p:blipFill>
        <p:spPr>
          <a:xfrm>
            <a:off x="460847" y="3521101"/>
            <a:ext cx="708142" cy="708142"/>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39</a:t>
            </a:fld>
            <a:endParaRPr lang="en-US"/>
          </a:p>
        </p:txBody>
      </p:sp>
      <p:graphicFrame>
        <p:nvGraphicFramePr>
          <p:cNvPr id="17" name="Tabla 16">
            <a:extLst>
              <a:ext uri="{FF2B5EF4-FFF2-40B4-BE49-F238E27FC236}">
                <a16:creationId xmlns:a16="http://schemas.microsoft.com/office/drawing/2014/main" id="{16899D3A-2829-496D-B751-41CAD6AF04F3}"/>
              </a:ext>
            </a:extLst>
          </p:cNvPr>
          <p:cNvGraphicFramePr>
            <a:graphicFrameLocks noGrp="1"/>
          </p:cNvGraphicFramePr>
          <p:nvPr>
            <p:extLst>
              <p:ext uri="{D42A27DB-BD31-4B8C-83A1-F6EECF244321}">
                <p14:modId xmlns:p14="http://schemas.microsoft.com/office/powerpoint/2010/main" val="4269294512"/>
              </p:ext>
            </p:extLst>
          </p:nvPr>
        </p:nvGraphicFramePr>
        <p:xfrm>
          <a:off x="457200" y="863930"/>
          <a:ext cx="8422397" cy="1329310"/>
        </p:xfrm>
        <a:graphic>
          <a:graphicData uri="http://schemas.openxmlformats.org/drawingml/2006/table">
            <a:tbl>
              <a:tblPr firstRow="1" firstCol="1" bandRow="1">
                <a:tableStyleId>{912C8C85-51F0-491E-9774-3900AFEF0FD7}</a:tableStyleId>
              </a:tblPr>
              <a:tblGrid>
                <a:gridCol w="2255235">
                  <a:extLst>
                    <a:ext uri="{9D8B030D-6E8A-4147-A177-3AD203B41FA5}">
                      <a16:colId xmlns:a16="http://schemas.microsoft.com/office/drawing/2014/main" val="3754520607"/>
                    </a:ext>
                  </a:extLst>
                </a:gridCol>
                <a:gridCol w="834996">
                  <a:extLst>
                    <a:ext uri="{9D8B030D-6E8A-4147-A177-3AD203B41FA5}">
                      <a16:colId xmlns:a16="http://schemas.microsoft.com/office/drawing/2014/main" val="2563842403"/>
                    </a:ext>
                  </a:extLst>
                </a:gridCol>
                <a:gridCol w="928577">
                  <a:extLst>
                    <a:ext uri="{9D8B030D-6E8A-4147-A177-3AD203B41FA5}">
                      <a16:colId xmlns:a16="http://schemas.microsoft.com/office/drawing/2014/main" val="739157487"/>
                    </a:ext>
                  </a:extLst>
                </a:gridCol>
                <a:gridCol w="1026078">
                  <a:extLst>
                    <a:ext uri="{9D8B030D-6E8A-4147-A177-3AD203B41FA5}">
                      <a16:colId xmlns:a16="http://schemas.microsoft.com/office/drawing/2014/main" val="804984750"/>
                    </a:ext>
                  </a:extLst>
                </a:gridCol>
                <a:gridCol w="929884">
                  <a:extLst>
                    <a:ext uri="{9D8B030D-6E8A-4147-A177-3AD203B41FA5}">
                      <a16:colId xmlns:a16="http://schemas.microsoft.com/office/drawing/2014/main" val="3342744316"/>
                    </a:ext>
                  </a:extLst>
                </a:gridCol>
                <a:gridCol w="740011">
                  <a:extLst>
                    <a:ext uri="{9D8B030D-6E8A-4147-A177-3AD203B41FA5}">
                      <a16:colId xmlns:a16="http://schemas.microsoft.com/office/drawing/2014/main" val="2371904478"/>
                    </a:ext>
                  </a:extLst>
                </a:gridCol>
                <a:gridCol w="848299">
                  <a:extLst>
                    <a:ext uri="{9D8B030D-6E8A-4147-A177-3AD203B41FA5}">
                      <a16:colId xmlns:a16="http://schemas.microsoft.com/office/drawing/2014/main" val="1430592307"/>
                    </a:ext>
                  </a:extLst>
                </a:gridCol>
                <a:gridCol w="859317">
                  <a:extLst>
                    <a:ext uri="{9D8B030D-6E8A-4147-A177-3AD203B41FA5}">
                      <a16:colId xmlns:a16="http://schemas.microsoft.com/office/drawing/2014/main" val="1659255639"/>
                    </a:ext>
                  </a:extLst>
                </a:gridCol>
              </a:tblGrid>
              <a:tr h="381000">
                <a:tc>
                  <a:txBody>
                    <a:bodyPr/>
                    <a:lstStyle/>
                    <a:p>
                      <a:pPr algn="ctr" fontAlgn="auto">
                        <a:lnSpc>
                          <a:spcPct val="107000"/>
                        </a:lnSpc>
                        <a:spcAft>
                          <a:spcPts val="0"/>
                        </a:spcAft>
                      </a:pPr>
                      <a:r>
                        <a:rPr lang="es-DO" sz="1400" dirty="0">
                          <a:effectLst/>
                        </a:rPr>
                        <a:t>Educación Secundaria de Adultos</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2012/13</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2013/14</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2014/15</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2015/16</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2016/17</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2016 -</a:t>
                      </a:r>
                    </a:p>
                    <a:p>
                      <a:pPr algn="ctr" fontAlgn="auto">
                        <a:lnSpc>
                          <a:spcPct val="107000"/>
                        </a:lnSpc>
                        <a:spcAft>
                          <a:spcPts val="0"/>
                        </a:spcAft>
                      </a:pPr>
                      <a:r>
                        <a:rPr lang="es-DO" sz="1400" dirty="0">
                          <a:effectLst/>
                        </a:rPr>
                        <a:t>2012</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400">
                          <a:effectLst/>
                        </a:rPr>
                        <a:t>Media Semipresencial (Prepara)</a:t>
                      </a:r>
                      <a:endParaRPr lang="es-DO" sz="14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91,634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120,801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135,867</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151,673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155,158</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63,524</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FF0000"/>
                          </a:solidFill>
                          <a:effectLst/>
                        </a:rPr>
                        <a:t>69.32%</a:t>
                      </a:r>
                      <a:endParaRPr lang="es-DO" sz="1400"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3392310700"/>
                  </a:ext>
                </a:extLst>
              </a:tr>
              <a:tr h="190500">
                <a:tc>
                  <a:txBody>
                    <a:bodyPr/>
                    <a:lstStyle/>
                    <a:p>
                      <a:pPr algn="just" fontAlgn="auto">
                        <a:lnSpc>
                          <a:spcPct val="107000"/>
                        </a:lnSpc>
                        <a:spcAft>
                          <a:spcPts val="0"/>
                        </a:spcAft>
                      </a:pPr>
                      <a:r>
                        <a:rPr lang="es-DO" sz="1400" dirty="0">
                          <a:effectLst/>
                        </a:rPr>
                        <a:t>Media Acelerada (Prepara)</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12,773</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151,157</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21,001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15,324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15,924</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3,151</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FF0000"/>
                          </a:solidFill>
                          <a:effectLst/>
                        </a:rPr>
                        <a:t>24.67%</a:t>
                      </a:r>
                      <a:endParaRPr lang="es-DO" sz="1400"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399442981"/>
                  </a:ext>
                </a:extLst>
              </a:tr>
              <a:tr h="190500">
                <a:tc>
                  <a:txBody>
                    <a:bodyPr/>
                    <a:lstStyle/>
                    <a:p>
                      <a:pPr algn="just" fontAlgn="auto">
                        <a:lnSpc>
                          <a:spcPct val="107000"/>
                        </a:lnSpc>
                        <a:spcAft>
                          <a:spcPts val="0"/>
                        </a:spcAft>
                      </a:pPr>
                      <a:r>
                        <a:rPr lang="es-DO" sz="1400">
                          <a:effectLst/>
                        </a:rPr>
                        <a:t>Total Media</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104,407</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271,958</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156,868</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166,997</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171,082</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66,675</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FF0000"/>
                          </a:solidFill>
                          <a:effectLst/>
                        </a:rPr>
                        <a:t>63.86%</a:t>
                      </a:r>
                      <a:endParaRPr lang="es-DO" sz="1400"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1462274003"/>
                  </a:ext>
                </a:extLst>
              </a:tr>
            </a:tbl>
          </a:graphicData>
        </a:graphic>
      </p:graphicFrame>
      <p:graphicFrame>
        <p:nvGraphicFramePr>
          <p:cNvPr id="18" name="Tabla 17">
            <a:extLst>
              <a:ext uri="{FF2B5EF4-FFF2-40B4-BE49-F238E27FC236}">
                <a16:creationId xmlns:a16="http://schemas.microsoft.com/office/drawing/2014/main" id="{3E1867CB-CC92-44C9-B3F3-0255142DA827}"/>
              </a:ext>
            </a:extLst>
          </p:cNvPr>
          <p:cNvGraphicFramePr>
            <a:graphicFrameLocks noGrp="1"/>
          </p:cNvGraphicFramePr>
          <p:nvPr>
            <p:extLst>
              <p:ext uri="{D42A27DB-BD31-4B8C-83A1-F6EECF244321}">
                <p14:modId xmlns:p14="http://schemas.microsoft.com/office/powerpoint/2010/main" val="2885241606"/>
              </p:ext>
            </p:extLst>
          </p:nvPr>
        </p:nvGraphicFramePr>
        <p:xfrm>
          <a:off x="457199" y="2400724"/>
          <a:ext cx="8422397" cy="669354"/>
        </p:xfrm>
        <a:graphic>
          <a:graphicData uri="http://schemas.openxmlformats.org/drawingml/2006/table">
            <a:tbl>
              <a:tblPr firstRow="1" firstCol="1" bandRow="1">
                <a:tableStyleId>{912C8C85-51F0-491E-9774-3900AFEF0FD7}</a:tableStyleId>
              </a:tblPr>
              <a:tblGrid>
                <a:gridCol w="2634919">
                  <a:extLst>
                    <a:ext uri="{9D8B030D-6E8A-4147-A177-3AD203B41FA5}">
                      <a16:colId xmlns:a16="http://schemas.microsoft.com/office/drawing/2014/main" val="3754520607"/>
                    </a:ext>
                  </a:extLst>
                </a:gridCol>
                <a:gridCol w="1277271">
                  <a:extLst>
                    <a:ext uri="{9D8B030D-6E8A-4147-A177-3AD203B41FA5}">
                      <a16:colId xmlns:a16="http://schemas.microsoft.com/office/drawing/2014/main" val="3342744316"/>
                    </a:ext>
                  </a:extLst>
                </a:gridCol>
                <a:gridCol w="1517549">
                  <a:extLst>
                    <a:ext uri="{9D8B030D-6E8A-4147-A177-3AD203B41FA5}">
                      <a16:colId xmlns:a16="http://schemas.microsoft.com/office/drawing/2014/main" val="2371904478"/>
                    </a:ext>
                  </a:extLst>
                </a:gridCol>
                <a:gridCol w="2111308">
                  <a:extLst>
                    <a:ext uri="{9D8B030D-6E8A-4147-A177-3AD203B41FA5}">
                      <a16:colId xmlns:a16="http://schemas.microsoft.com/office/drawing/2014/main" val="1430592307"/>
                    </a:ext>
                  </a:extLst>
                </a:gridCol>
                <a:gridCol w="881350">
                  <a:extLst>
                    <a:ext uri="{9D8B030D-6E8A-4147-A177-3AD203B41FA5}">
                      <a16:colId xmlns:a16="http://schemas.microsoft.com/office/drawing/2014/main" val="1659255639"/>
                    </a:ext>
                  </a:extLst>
                </a:gridCol>
              </a:tblGrid>
              <a:tr h="348074">
                <a:tc>
                  <a:txBody>
                    <a:bodyPr/>
                    <a:lstStyle/>
                    <a:p>
                      <a:pPr fontAlgn="auto">
                        <a:lnSpc>
                          <a:spcPct val="107000"/>
                        </a:lnSpc>
                        <a:spcAft>
                          <a:spcPts val="0"/>
                        </a:spcAft>
                      </a:pPr>
                      <a:r>
                        <a:rPr lang="es-DO" sz="1400" dirty="0">
                          <a:effectLst/>
                        </a:rPr>
                        <a:t>Pruebas Nacionales PREPARA</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2017</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2018</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Variación 2018/2017</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algn="l" fontAlgn="auto">
                        <a:lnSpc>
                          <a:spcPct val="107000"/>
                        </a:lnSpc>
                        <a:spcAft>
                          <a:spcPts val="0"/>
                        </a:spcAft>
                      </a:pPr>
                      <a:r>
                        <a:rPr lang="es-DO" sz="1400" dirty="0">
                          <a:effectLst/>
                        </a:rPr>
                        <a:t>Presentados</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40,294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38,865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DO" sz="1400" u="none" strike="noStrike">
                          <a:effectLst/>
                        </a:rPr>
                        <a:t>-1,429</a:t>
                      </a:r>
                      <a:endParaRPr lang="es-DO" sz="1400" b="0" i="0" u="none" strike="noStrike">
                        <a:solidFill>
                          <a:srgbClr val="000000"/>
                        </a:solidFill>
                        <a:effectLst/>
                        <a:latin typeface="+mn-lt"/>
                      </a:endParaRPr>
                    </a:p>
                  </a:txBody>
                  <a:tcPr marL="9525" marR="9525" marT="9525" marB="0" anchor="ctr"/>
                </a:tc>
                <a:tc>
                  <a:txBody>
                    <a:bodyPr/>
                    <a:lstStyle/>
                    <a:p>
                      <a:pPr algn="ctr" rtl="0" fontAlgn="ctr"/>
                      <a:r>
                        <a:rPr lang="es-DO" sz="1400" u="none" strike="noStrike" dirty="0">
                          <a:solidFill>
                            <a:srgbClr val="FF0000"/>
                          </a:solidFill>
                          <a:effectLst/>
                        </a:rPr>
                        <a:t>-3.55%</a:t>
                      </a:r>
                      <a:endParaRPr lang="es-DO" sz="1400" b="0" i="0" u="none" strike="noStrike" dirty="0">
                        <a:solidFill>
                          <a:srgbClr val="FF0000"/>
                        </a:solidFill>
                        <a:effectLst/>
                        <a:latin typeface="+mn-lt"/>
                      </a:endParaRPr>
                    </a:p>
                  </a:txBody>
                  <a:tcPr marL="9525" marR="9525" marT="9525" marB="0" anchor="ctr">
                    <a:solidFill>
                      <a:schemeClr val="accent6">
                        <a:lumMod val="20000"/>
                        <a:lumOff val="80000"/>
                      </a:schemeClr>
                    </a:solidFill>
                  </a:tcPr>
                </a:tc>
                <a:extLst>
                  <a:ext uri="{0D108BD9-81ED-4DB2-BD59-A6C34878D82A}">
                    <a16:rowId xmlns:a16="http://schemas.microsoft.com/office/drawing/2014/main" val="3392310700"/>
                  </a:ext>
                </a:extLst>
              </a:tr>
            </a:tbl>
          </a:graphicData>
        </a:graphic>
      </p:graphicFrame>
      <p:sp>
        <p:nvSpPr>
          <p:cNvPr id="19" name="Rectángulo 18">
            <a:extLst>
              <a:ext uri="{FF2B5EF4-FFF2-40B4-BE49-F238E27FC236}">
                <a16:creationId xmlns:a16="http://schemas.microsoft.com/office/drawing/2014/main" id="{30C3586C-8647-463B-BC82-8D2C411EFDC7}"/>
              </a:ext>
            </a:extLst>
          </p:cNvPr>
          <p:cNvSpPr/>
          <p:nvPr/>
        </p:nvSpPr>
        <p:spPr>
          <a:xfrm>
            <a:off x="1313363" y="3347526"/>
            <a:ext cx="7686208" cy="1323439"/>
          </a:xfrm>
          <a:prstGeom prst="rect">
            <a:avLst/>
          </a:prstGeom>
        </p:spPr>
        <p:txBody>
          <a:bodyPr wrap="square">
            <a:spAutoFit/>
          </a:bodyPr>
          <a:lstStyle/>
          <a:p>
            <a:pPr marL="285750" indent="-285750">
              <a:buFont typeface="Arial" panose="020B0604020202020204" pitchFamily="34" charset="0"/>
              <a:buChar char="•"/>
            </a:pPr>
            <a:r>
              <a:rPr lang="es-ES" sz="1600" dirty="0"/>
              <a:t>A diferencia de lo ocurrido con la EBPJA, la matrícula de la Educación Media de Jóvenes y Adultos (Prepara) ha tenido un aumento de un 63.86% entre el año escolar 2012-2013 y el 2016-2017, aunque </a:t>
            </a:r>
          </a:p>
          <a:p>
            <a:pPr marL="285750" indent="-285750">
              <a:buFont typeface="Arial" panose="020B0604020202020204" pitchFamily="34" charset="0"/>
              <a:buChar char="•"/>
            </a:pPr>
            <a:r>
              <a:rPr lang="es-ES" sz="1600" dirty="0"/>
              <a:t>Esta tendencia expansiva parece haberse frenado en el último año a juzgar por las cifras de presentados a las Pruebas Nacionales. </a:t>
            </a:r>
            <a:endParaRPr lang="es-DO" sz="1600" dirty="0"/>
          </a:p>
        </p:txBody>
      </p:sp>
    </p:spTree>
    <p:extLst>
      <p:ext uri="{BB962C8B-B14F-4D97-AF65-F5344CB8AC3E}">
        <p14:creationId xmlns:p14="http://schemas.microsoft.com/office/powerpoint/2010/main" val="55836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2B4544DC-DF77-48E9-AC07-3920F82F6357}"/>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A996B395-D0AA-4EDC-BDB5-AB6DAFEF5536}"/>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FBBC7B35-170E-4E48-83DF-0A5BDC76268A}"/>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5" name="Picture 14" descr="Screen Shot 2019-04-24 at 11.26.19 AM.png"/>
          <p:cNvPicPr>
            <a:picLocks noChangeAspect="1"/>
          </p:cNvPicPr>
          <p:nvPr/>
        </p:nvPicPr>
        <p:blipFill rotWithShape="1">
          <a:blip r:embed="rId3">
            <a:extLst>
              <a:ext uri="{28A0092B-C50C-407E-A947-70E740481C1C}">
                <a14:useLocalDpi xmlns:a14="http://schemas.microsoft.com/office/drawing/2010/main" val="0"/>
              </a:ext>
            </a:extLst>
          </a:blip>
          <a:srcRect r="80563"/>
          <a:stretch/>
        </p:blipFill>
        <p:spPr>
          <a:xfrm>
            <a:off x="512601" y="2559763"/>
            <a:ext cx="859218" cy="964233"/>
          </a:xfrm>
          <a:prstGeom prst="rect">
            <a:avLst/>
          </a:prstGeom>
        </p:spPr>
      </p:pic>
      <p:graphicFrame>
        <p:nvGraphicFramePr>
          <p:cNvPr id="21" name="Google Shape;121;p16"/>
          <p:cNvGraphicFramePr/>
          <p:nvPr>
            <p:extLst>
              <p:ext uri="{D42A27DB-BD31-4B8C-83A1-F6EECF244321}">
                <p14:modId xmlns:p14="http://schemas.microsoft.com/office/powerpoint/2010/main" val="2848252757"/>
              </p:ext>
            </p:extLst>
          </p:nvPr>
        </p:nvGraphicFramePr>
        <p:xfrm>
          <a:off x="436393" y="944174"/>
          <a:ext cx="8292938" cy="1519047"/>
        </p:xfrm>
        <a:graphic>
          <a:graphicData uri="http://schemas.openxmlformats.org/drawingml/2006/table">
            <a:tbl>
              <a:tblPr firstRow="1" firstCol="1" bandRow="1">
                <a:tableStyleId>{912C8C85-51F0-491E-9774-3900AFEF0FD7}</a:tableStyleId>
              </a:tblPr>
              <a:tblGrid>
                <a:gridCol w="1601103">
                  <a:extLst>
                    <a:ext uri="{9D8B030D-6E8A-4147-A177-3AD203B41FA5}">
                      <a16:colId xmlns:a16="http://schemas.microsoft.com/office/drawing/2014/main" val="20000"/>
                    </a:ext>
                  </a:extLst>
                </a:gridCol>
                <a:gridCol w="1416198">
                  <a:extLst>
                    <a:ext uri="{9D8B030D-6E8A-4147-A177-3AD203B41FA5}">
                      <a16:colId xmlns:a16="http://schemas.microsoft.com/office/drawing/2014/main" val="20001"/>
                    </a:ext>
                  </a:extLst>
                </a:gridCol>
                <a:gridCol w="1219032">
                  <a:extLst>
                    <a:ext uri="{9D8B030D-6E8A-4147-A177-3AD203B41FA5}">
                      <a16:colId xmlns:a16="http://schemas.microsoft.com/office/drawing/2014/main" val="20002"/>
                    </a:ext>
                  </a:extLst>
                </a:gridCol>
                <a:gridCol w="1238505">
                  <a:extLst>
                    <a:ext uri="{9D8B030D-6E8A-4147-A177-3AD203B41FA5}">
                      <a16:colId xmlns:a16="http://schemas.microsoft.com/office/drawing/2014/main" val="20003"/>
                    </a:ext>
                  </a:extLst>
                </a:gridCol>
                <a:gridCol w="1344513">
                  <a:extLst>
                    <a:ext uri="{9D8B030D-6E8A-4147-A177-3AD203B41FA5}">
                      <a16:colId xmlns:a16="http://schemas.microsoft.com/office/drawing/2014/main" val="20004"/>
                    </a:ext>
                  </a:extLst>
                </a:gridCol>
                <a:gridCol w="1473587">
                  <a:extLst>
                    <a:ext uri="{9D8B030D-6E8A-4147-A177-3AD203B41FA5}">
                      <a16:colId xmlns:a16="http://schemas.microsoft.com/office/drawing/2014/main" val="20005"/>
                    </a:ext>
                  </a:extLst>
                </a:gridCol>
              </a:tblGrid>
              <a:tr h="381000">
                <a:tc>
                  <a:txBody>
                    <a:bodyPr/>
                    <a:lstStyle/>
                    <a:p>
                      <a:pPr marL="0" marR="0" lvl="0" indent="0" algn="ctr" rtl="0">
                        <a:lnSpc>
                          <a:spcPct val="107000"/>
                        </a:lnSpc>
                        <a:spcBef>
                          <a:spcPts val="0"/>
                        </a:spcBef>
                        <a:spcAft>
                          <a:spcPts val="0"/>
                        </a:spcAft>
                        <a:buNone/>
                      </a:pPr>
                      <a:r>
                        <a:rPr lang="es-DO" sz="1600" u="none" strike="noStrike" cap="none" dirty="0">
                          <a:sym typeface="Calibri"/>
                        </a:rPr>
                        <a:t>Grupos de edad</a:t>
                      </a:r>
                      <a:endParaRPr sz="1600" u="none" strike="noStrike" cap="none" dirty="0">
                        <a:solidFill>
                          <a:schemeClr val="lt1"/>
                        </a:solidFill>
                        <a:latin typeface="Calibri"/>
                        <a:ea typeface="Calibri"/>
                        <a:cs typeface="Calibri"/>
                        <a:sym typeface="Calibri"/>
                      </a:endParaRPr>
                    </a:p>
                  </a:txBody>
                  <a:tcPr marL="44450" marR="44450" marT="0" marB="0" anchor="ctr">
                    <a:solidFill>
                      <a:srgbClr val="F88C44"/>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Población estimada 2016</a:t>
                      </a:r>
                      <a:endParaRPr sz="1600" u="none" strike="noStrike" cap="none" dirty="0">
                        <a:solidFill>
                          <a:schemeClr val="lt1"/>
                        </a:solidFill>
                        <a:latin typeface="Calibri"/>
                        <a:ea typeface="Calibri"/>
                        <a:cs typeface="Calibri"/>
                        <a:sym typeface="Calibri"/>
                      </a:endParaRPr>
                    </a:p>
                  </a:txBody>
                  <a:tcPr marL="44450" marR="44450" marT="0" marB="0" anchor="ctr">
                    <a:solidFill>
                      <a:srgbClr val="F88C44"/>
                    </a:solidFill>
                  </a:tcPr>
                </a:tc>
                <a:tc>
                  <a:txBody>
                    <a:bodyPr/>
                    <a:lstStyle/>
                    <a:p>
                      <a:pPr marL="0" marR="0" lvl="0" indent="0" algn="ctr" rtl="0">
                        <a:lnSpc>
                          <a:spcPct val="107000"/>
                        </a:lnSpc>
                        <a:spcBef>
                          <a:spcPts val="0"/>
                        </a:spcBef>
                        <a:spcAft>
                          <a:spcPts val="0"/>
                        </a:spcAft>
                        <a:buNone/>
                      </a:pPr>
                      <a:r>
                        <a:rPr lang="es-DO" sz="1600" u="none" strike="noStrike" cap="none">
                          <a:sym typeface="Calibri"/>
                        </a:rPr>
                        <a:t>Población escolarizada 2016-2017</a:t>
                      </a:r>
                      <a:endParaRPr sz="1600" u="none" strike="noStrike" cap="none">
                        <a:solidFill>
                          <a:schemeClr val="lt1"/>
                        </a:solidFill>
                        <a:latin typeface="Calibri"/>
                        <a:ea typeface="Calibri"/>
                        <a:cs typeface="Calibri"/>
                        <a:sym typeface="Calibri"/>
                      </a:endParaRPr>
                    </a:p>
                  </a:txBody>
                  <a:tcPr marL="44450" marR="44450" marT="0" marB="0" anchor="ctr">
                    <a:solidFill>
                      <a:srgbClr val="F88C44"/>
                    </a:solidFill>
                  </a:tcPr>
                </a:tc>
                <a:tc>
                  <a:txBody>
                    <a:bodyPr/>
                    <a:lstStyle/>
                    <a:p>
                      <a:pPr marL="0" marR="0" lvl="0" indent="0" algn="ctr" rtl="0">
                        <a:lnSpc>
                          <a:spcPct val="107000"/>
                        </a:lnSpc>
                        <a:spcBef>
                          <a:spcPts val="0"/>
                        </a:spcBef>
                        <a:spcAft>
                          <a:spcPts val="0"/>
                        </a:spcAft>
                        <a:buNone/>
                      </a:pPr>
                      <a:r>
                        <a:rPr lang="es-DO" sz="1600" u="none" strike="noStrike" cap="none">
                          <a:sym typeface="Calibri"/>
                        </a:rPr>
                        <a:t>No matriculados</a:t>
                      </a:r>
                      <a:endParaRPr sz="1600" u="none" strike="noStrike" cap="none">
                        <a:solidFill>
                          <a:schemeClr val="lt1"/>
                        </a:solidFill>
                        <a:latin typeface="Calibri"/>
                        <a:ea typeface="Calibri"/>
                        <a:cs typeface="Calibri"/>
                        <a:sym typeface="Calibri"/>
                      </a:endParaRPr>
                    </a:p>
                  </a:txBody>
                  <a:tcPr marL="44450" marR="44450" marT="0" marB="0" anchor="ctr">
                    <a:solidFill>
                      <a:srgbClr val="F88C44"/>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 No matriculados 2016</a:t>
                      </a:r>
                      <a:endParaRPr sz="1600" u="none" strike="noStrike" cap="none" dirty="0">
                        <a:solidFill>
                          <a:schemeClr val="lt1"/>
                        </a:solidFill>
                        <a:latin typeface="Calibri"/>
                        <a:ea typeface="Calibri"/>
                        <a:cs typeface="Calibri"/>
                        <a:sym typeface="Calibri"/>
                      </a:endParaRPr>
                    </a:p>
                  </a:txBody>
                  <a:tcPr marL="44450" marR="44450" marT="0" marB="0" anchor="ctr">
                    <a:solidFill>
                      <a:srgbClr val="F88C44"/>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 No matriculados 2015</a:t>
                      </a:r>
                      <a:endParaRPr sz="1600" u="none" strike="noStrike" cap="none" dirty="0">
                        <a:solidFill>
                          <a:schemeClr val="lt1"/>
                        </a:solidFill>
                        <a:latin typeface="Calibri"/>
                        <a:ea typeface="Calibri"/>
                        <a:cs typeface="Calibri"/>
                        <a:sym typeface="Calibri"/>
                      </a:endParaRPr>
                    </a:p>
                  </a:txBody>
                  <a:tcPr marL="44450" marR="44450" marT="0" marB="0" anchor="ctr">
                    <a:solidFill>
                      <a:srgbClr val="F88C44"/>
                    </a:solidFill>
                  </a:tcPr>
                </a:tc>
                <a:extLst>
                  <a:ext uri="{0D108BD9-81ED-4DB2-BD59-A6C34878D82A}">
                    <a16:rowId xmlns:a16="http://schemas.microsoft.com/office/drawing/2014/main" val="10000"/>
                  </a:ext>
                </a:extLst>
              </a:tr>
              <a:tr h="190500">
                <a:tc>
                  <a:txBody>
                    <a:bodyPr/>
                    <a:lstStyle/>
                    <a:p>
                      <a:pPr marL="0" marR="0" lvl="0" indent="0" algn="ctr" rtl="0">
                        <a:lnSpc>
                          <a:spcPct val="107000"/>
                        </a:lnSpc>
                        <a:spcBef>
                          <a:spcPts val="0"/>
                        </a:spcBef>
                        <a:spcAft>
                          <a:spcPts val="0"/>
                        </a:spcAft>
                        <a:buNone/>
                      </a:pPr>
                      <a:r>
                        <a:rPr lang="es-DO" sz="1600" u="none" strike="noStrike" cap="none" dirty="0">
                          <a:sym typeface="Calibri"/>
                        </a:rPr>
                        <a:t>6 a 11 años</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1,162,657</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1,101,912</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60,745</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5.22%</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4.50%</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extLst>
                  <a:ext uri="{0D108BD9-81ED-4DB2-BD59-A6C34878D82A}">
                    <a16:rowId xmlns:a16="http://schemas.microsoft.com/office/drawing/2014/main" val="10001"/>
                  </a:ext>
                </a:extLst>
              </a:tr>
              <a:tr h="190500">
                <a:tc>
                  <a:txBody>
                    <a:bodyPr/>
                    <a:lstStyle/>
                    <a:p>
                      <a:pPr marL="0" marR="0" lvl="0" indent="0" algn="ctr" rtl="0">
                        <a:lnSpc>
                          <a:spcPct val="107000"/>
                        </a:lnSpc>
                        <a:spcBef>
                          <a:spcPts val="0"/>
                        </a:spcBef>
                        <a:spcAft>
                          <a:spcPts val="0"/>
                        </a:spcAft>
                        <a:buNone/>
                      </a:pPr>
                      <a:r>
                        <a:rPr lang="es-DO" sz="1600" u="none" strike="noStrike" cap="none">
                          <a:sym typeface="Calibri"/>
                        </a:rPr>
                        <a:t>12 a 14 años</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585,407</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546,803</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38,604</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6.59%</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4.50%</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extLst>
                  <a:ext uri="{0D108BD9-81ED-4DB2-BD59-A6C34878D82A}">
                    <a16:rowId xmlns:a16="http://schemas.microsoft.com/office/drawing/2014/main" val="10002"/>
                  </a:ext>
                </a:extLst>
              </a:tr>
              <a:tr h="190500">
                <a:tc>
                  <a:txBody>
                    <a:bodyPr/>
                    <a:lstStyle/>
                    <a:p>
                      <a:pPr marL="0" marR="0" lvl="0" indent="0" algn="ctr" rtl="0">
                        <a:lnSpc>
                          <a:spcPct val="107000"/>
                        </a:lnSpc>
                        <a:spcBef>
                          <a:spcPts val="0"/>
                        </a:spcBef>
                        <a:spcAft>
                          <a:spcPts val="0"/>
                        </a:spcAft>
                        <a:buNone/>
                      </a:pPr>
                      <a:r>
                        <a:rPr lang="es-DO" sz="1600" u="none" strike="noStrike" cap="none">
                          <a:sym typeface="Calibri"/>
                        </a:rPr>
                        <a:t>15 a 17 años</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a:sym typeface="Calibri"/>
                        </a:rPr>
                        <a:t>574,291</a:t>
                      </a:r>
                      <a:endParaRPr sz="1600" u="none" strike="noStrike" cap="none">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483,267</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91,024</a:t>
                      </a:r>
                      <a:endParaRPr sz="1600" u="none" strike="noStrike" cap="none"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600" u="none" strike="noStrike" cap="none" dirty="0">
                          <a:sym typeface="Calibri"/>
                        </a:rPr>
                        <a:t>15.85%</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tc>
                  <a:txBody>
                    <a:bodyPr/>
                    <a:lstStyle/>
                    <a:p>
                      <a:pPr marL="0" marR="0" lvl="0" indent="0" algn="ctr" rtl="0">
                        <a:lnSpc>
                          <a:spcPct val="107000"/>
                        </a:lnSpc>
                        <a:spcBef>
                          <a:spcPts val="0"/>
                        </a:spcBef>
                        <a:spcAft>
                          <a:spcPts val="0"/>
                        </a:spcAft>
                        <a:buNone/>
                      </a:pPr>
                      <a:r>
                        <a:rPr lang="es-DO" sz="1600" u="none" strike="noStrike" cap="none" dirty="0">
                          <a:sym typeface="Calibri"/>
                        </a:rPr>
                        <a:t>17.10%</a:t>
                      </a:r>
                      <a:endParaRPr sz="1600" u="none" strike="noStrike" cap="none" dirty="0">
                        <a:latin typeface="Calibri"/>
                        <a:ea typeface="Calibri"/>
                        <a:cs typeface="Calibri"/>
                        <a:sym typeface="Calibri"/>
                      </a:endParaRPr>
                    </a:p>
                  </a:txBody>
                  <a:tcPr marL="44450" marR="44450" marT="0" marB="0" anchor="c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4" name="Rectángulo 6">
            <a:extLst>
              <a:ext uri="{FF2B5EF4-FFF2-40B4-BE49-F238E27FC236}">
                <a16:creationId xmlns:a16="http://schemas.microsoft.com/office/drawing/2014/main" id="{5DCA6ADF-1590-4958-8973-C26109D99063}"/>
              </a:ext>
            </a:extLst>
          </p:cNvPr>
          <p:cNvSpPr/>
          <p:nvPr/>
        </p:nvSpPr>
        <p:spPr>
          <a:xfrm>
            <a:off x="1219450" y="368179"/>
            <a:ext cx="2301592"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Y ACCESO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F644F5F7-C4B1-40DB-ABA0-48C31C4F12AC}"/>
              </a:ext>
            </a:extLst>
          </p:cNvPr>
          <p:cNvSpPr/>
          <p:nvPr/>
        </p:nvSpPr>
        <p:spPr>
          <a:xfrm>
            <a:off x="1483424" y="2594072"/>
            <a:ext cx="7245907" cy="1077218"/>
          </a:xfrm>
          <a:prstGeom prst="rect">
            <a:avLst/>
          </a:prstGeom>
        </p:spPr>
        <p:txBody>
          <a:bodyPr wrap="square">
            <a:spAutoFit/>
          </a:bodyPr>
          <a:lstStyle/>
          <a:p>
            <a:pPr marL="285750" indent="-285750">
              <a:buFont typeface="Arial" panose="020B0604020202020204" pitchFamily="34" charset="0"/>
              <a:buChar char="•"/>
            </a:pPr>
            <a:r>
              <a:rPr lang="es-ES" sz="1600" dirty="0">
                <a:ea typeface="Calibri" panose="020F0502020204030204" pitchFamily="34" charset="0"/>
                <a:cs typeface="Times New Roman" panose="02020603050405020304" pitchFamily="18" charset="0"/>
              </a:rPr>
              <a:t>Dos de cada 10 niños y niñas de 6 a 11 años con </a:t>
            </a:r>
            <a:r>
              <a:rPr lang="es-ES" sz="1600" b="1" dirty="0">
                <a:ea typeface="Calibri" panose="020F0502020204030204" pitchFamily="34" charset="0"/>
                <a:cs typeface="Times New Roman" panose="02020603050405020304" pitchFamily="18" charset="0"/>
              </a:rPr>
              <a:t>discapacidad</a:t>
            </a:r>
            <a:r>
              <a:rPr lang="es-ES" sz="1600" dirty="0">
                <a:ea typeface="Calibri" panose="020F0502020204030204" pitchFamily="34" charset="0"/>
                <a:cs typeface="Times New Roman" panose="02020603050405020304" pitchFamily="18" charset="0"/>
              </a:rPr>
              <a:t> (21%), no asisten actualmente a la escuela. </a:t>
            </a:r>
          </a:p>
          <a:p>
            <a:pPr marL="285750" indent="-285750">
              <a:buFont typeface="Arial" panose="020B0604020202020204" pitchFamily="34" charset="0"/>
              <a:buChar char="•"/>
            </a:pPr>
            <a:r>
              <a:rPr lang="es-ES" sz="1600" dirty="0"/>
              <a:t>De cada 100 adolescentes (de 12 a 17 años) con discapacidad, 13 nunca asistieron a la escuela. </a:t>
            </a:r>
          </a:p>
        </p:txBody>
      </p:sp>
      <p:sp>
        <p:nvSpPr>
          <p:cNvPr id="4" name="Rectángulo 3">
            <a:extLst>
              <a:ext uri="{FF2B5EF4-FFF2-40B4-BE49-F238E27FC236}">
                <a16:creationId xmlns:a16="http://schemas.microsoft.com/office/drawing/2014/main" id="{304FB2BB-EC77-424B-A40A-65D885284265}"/>
              </a:ext>
            </a:extLst>
          </p:cNvPr>
          <p:cNvSpPr/>
          <p:nvPr/>
        </p:nvSpPr>
        <p:spPr>
          <a:xfrm>
            <a:off x="1483424" y="3671290"/>
            <a:ext cx="7245907" cy="1323439"/>
          </a:xfrm>
          <a:prstGeom prst="rect">
            <a:avLst/>
          </a:prstGeom>
        </p:spPr>
        <p:txBody>
          <a:bodyPr wrap="square">
            <a:spAutoFit/>
          </a:bodyPr>
          <a:lstStyle/>
          <a:p>
            <a:pPr marL="285750" indent="-285750">
              <a:buFont typeface="Arial" panose="020B0604020202020204" pitchFamily="34" charset="0"/>
              <a:buChar char="•"/>
            </a:pPr>
            <a:r>
              <a:rPr lang="es-ES" sz="1600" dirty="0"/>
              <a:t>Los niños de primaria que pertenecen a </a:t>
            </a:r>
            <a:r>
              <a:rPr lang="es-ES" sz="1600" b="1" dirty="0"/>
              <a:t>hogares con inmigrantes </a:t>
            </a:r>
            <a:r>
              <a:rPr lang="es-ES" sz="1600" dirty="0"/>
              <a:t>muestran una probabilidad menor de asistir a la escuela (90%,frente a 97% en hogares no migrantes). </a:t>
            </a:r>
          </a:p>
          <a:p>
            <a:pPr marL="285750" indent="-285750">
              <a:buFont typeface="Arial" panose="020B0604020202020204" pitchFamily="34" charset="0"/>
              <a:buChar char="•"/>
            </a:pPr>
            <a:r>
              <a:rPr lang="es-ES" sz="1600" dirty="0"/>
              <a:t>Solo el 24% de los jóvenes de 15 a 22 años de hogares inmigrantes asisten a la escuela, frente al 53% en los hogares sin inmigrantes.</a:t>
            </a:r>
          </a:p>
        </p:txBody>
      </p:sp>
      <p:pic>
        <p:nvPicPr>
          <p:cNvPr id="25" name="Picture 29">
            <a:extLst>
              <a:ext uri="{FF2B5EF4-FFF2-40B4-BE49-F238E27FC236}">
                <a16:creationId xmlns:a16="http://schemas.microsoft.com/office/drawing/2014/main" id="{A0B099D7-8096-4D8E-8887-75D0CD1695F5}"/>
              </a:ext>
            </a:extLst>
          </p:cNvPr>
          <p:cNvPicPr>
            <a:picLocks noChangeAspect="1"/>
          </p:cNvPicPr>
          <p:nvPr/>
        </p:nvPicPr>
        <p:blipFill rotWithShape="1">
          <a:blip r:embed="rId4"/>
          <a:srcRect t="3378" r="60032" b="75907"/>
          <a:stretch/>
        </p:blipFill>
        <p:spPr>
          <a:xfrm>
            <a:off x="168492" y="3767832"/>
            <a:ext cx="1362605" cy="762715"/>
          </a:xfrm>
          <a:prstGeom prst="rect">
            <a:avLst/>
          </a:prstGeom>
        </p:spPr>
      </p:pic>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4</a:t>
            </a:fld>
            <a:endParaRPr lang="en-US"/>
          </a:p>
        </p:txBody>
      </p:sp>
    </p:spTree>
    <p:extLst>
      <p:ext uri="{BB962C8B-B14F-4D97-AF65-F5344CB8AC3E}">
        <p14:creationId xmlns:p14="http://schemas.microsoft.com/office/powerpoint/2010/main" val="217456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89908" y="2315944"/>
            <a:ext cx="4572000" cy="1323439"/>
          </a:xfrm>
          <a:prstGeom prst="rect">
            <a:avLst/>
          </a:prstGeom>
        </p:spPr>
        <p:txBody>
          <a:bodyPr>
            <a:spAutoFit/>
          </a:bodyPr>
          <a:lstStyle/>
          <a:p>
            <a:r>
              <a:rPr lang="es-ES" sz="4000" b="1" dirty="0">
                <a:solidFill>
                  <a:schemeClr val="accent1">
                    <a:lumMod val="50000"/>
                  </a:schemeClr>
                </a:solidFill>
                <a:latin typeface="Arial Black"/>
                <a:cs typeface="Arial Black"/>
              </a:rPr>
              <a:t>CURRÍCULO</a:t>
            </a:r>
          </a:p>
          <a:p>
            <a:r>
              <a:rPr lang="es-ES" sz="4000" b="1" dirty="0">
                <a:solidFill>
                  <a:schemeClr val="accent1">
                    <a:lumMod val="50000"/>
                  </a:schemeClr>
                </a:solidFill>
                <a:latin typeface="Arial Black"/>
                <a:cs typeface="Arial Black"/>
              </a:rPr>
              <a:t>Y EVALUACIÓN</a:t>
            </a:r>
            <a:endParaRPr lang="en-US" sz="4000" dirty="0">
              <a:solidFill>
                <a:schemeClr val="accent1">
                  <a:lumMod val="50000"/>
                </a:schemeClr>
              </a:solidFill>
              <a:latin typeface="Arial Black"/>
              <a:cs typeface="Arial Black"/>
            </a:endParaRPr>
          </a:p>
        </p:txBody>
      </p:sp>
      <p:pic>
        <p:nvPicPr>
          <p:cNvPr id="5" name="Picture 4" descr="Screen Shot 2019-04-24 at 6.11.45 PM.png"/>
          <p:cNvPicPr>
            <a:picLocks noChangeAspect="1"/>
          </p:cNvPicPr>
          <p:nvPr/>
        </p:nvPicPr>
        <p:blipFill rotWithShape="1">
          <a:blip r:embed="rId3">
            <a:extLst>
              <a:ext uri="{28A0092B-C50C-407E-A947-70E740481C1C}">
                <a14:useLocalDpi xmlns:a14="http://schemas.microsoft.com/office/drawing/2010/main" val="0"/>
              </a:ext>
            </a:extLst>
          </a:blip>
          <a:srcRect l="5017"/>
          <a:stretch/>
        </p:blipFill>
        <p:spPr>
          <a:xfrm>
            <a:off x="0" y="840506"/>
            <a:ext cx="1489908" cy="295087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40</a:t>
            </a:fld>
            <a:endParaRPr lang="en-US"/>
          </a:p>
        </p:txBody>
      </p:sp>
    </p:spTree>
    <p:extLst>
      <p:ext uri="{BB962C8B-B14F-4D97-AF65-F5344CB8AC3E}">
        <p14:creationId xmlns:p14="http://schemas.microsoft.com/office/powerpoint/2010/main" val="3554857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04-24 at 6.11.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sp>
        <p:nvSpPr>
          <p:cNvPr id="4" name="TextBox 3"/>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713772" y="-2051322"/>
            <a:ext cx="360742" cy="517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IMPLEMENTACIÓN CURRICULAR</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8"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Rectángulo 1">
            <a:extLst>
              <a:ext uri="{FF2B5EF4-FFF2-40B4-BE49-F238E27FC236}">
                <a16:creationId xmlns:a16="http://schemas.microsoft.com/office/drawing/2014/main" id="{88FAA094-262C-42B0-BA62-6E68AF9D4DB6}"/>
              </a:ext>
            </a:extLst>
          </p:cNvPr>
          <p:cNvSpPr/>
          <p:nvPr/>
        </p:nvSpPr>
        <p:spPr>
          <a:xfrm>
            <a:off x="2424224" y="1369560"/>
            <a:ext cx="5766065" cy="584775"/>
          </a:xfrm>
          <a:prstGeom prst="rect">
            <a:avLst/>
          </a:prstGeom>
          <a:noFill/>
        </p:spPr>
        <p:txBody>
          <a:bodyPr wrap="square">
            <a:spAutoFit/>
          </a:bodyPr>
          <a:lstStyle/>
          <a:p>
            <a:pPr marL="285750" indent="-285750" algn="just">
              <a:buFont typeface="Arial" panose="020B0604020202020204" pitchFamily="34" charset="0"/>
              <a:buChar char="•"/>
            </a:pPr>
            <a:r>
              <a:rPr lang="es-DO" sz="1600" dirty="0">
                <a:solidFill>
                  <a:srgbClr val="000000"/>
                </a:solidFill>
                <a:cs typeface="Arial" panose="020B0604020202020204" pitchFamily="34" charset="0"/>
              </a:rPr>
              <a:t>Diseño Curricular para la Educación Básica del Subsistema de Educación de Personas Jóvenes y Adultas.</a:t>
            </a:r>
            <a:endParaRPr lang="es-DO" sz="1600" dirty="0">
              <a:effectLst/>
              <a:cs typeface="Arial" panose="020B0604020202020204" pitchFamily="34" charset="0"/>
            </a:endParaRPr>
          </a:p>
        </p:txBody>
      </p:sp>
      <p:sp>
        <p:nvSpPr>
          <p:cNvPr id="3" name="Rectángulo 2">
            <a:extLst>
              <a:ext uri="{FF2B5EF4-FFF2-40B4-BE49-F238E27FC236}">
                <a16:creationId xmlns:a16="http://schemas.microsoft.com/office/drawing/2014/main" id="{E2F66C4D-3134-4504-9B1D-640DDE659CBB}"/>
              </a:ext>
            </a:extLst>
          </p:cNvPr>
          <p:cNvSpPr/>
          <p:nvPr/>
        </p:nvSpPr>
        <p:spPr>
          <a:xfrm>
            <a:off x="499730" y="1307947"/>
            <a:ext cx="1924494" cy="830997"/>
          </a:xfrm>
          <a:prstGeom prst="rect">
            <a:avLst/>
          </a:prstGeom>
        </p:spPr>
        <p:txBody>
          <a:bodyPr wrap="square">
            <a:spAutoFit/>
          </a:bodyPr>
          <a:lstStyle/>
          <a:p>
            <a:pPr algn="r"/>
            <a:r>
              <a:rPr lang="es-DO" sz="1600" b="1" dirty="0">
                <a:solidFill>
                  <a:srgbClr val="000000"/>
                </a:solidFill>
                <a:cs typeface="Arial" panose="020B0604020202020204" pitchFamily="34" charset="0"/>
              </a:rPr>
              <a:t>Ordenanza 01-2018</a:t>
            </a:r>
          </a:p>
          <a:p>
            <a:pPr algn="r"/>
            <a:r>
              <a:rPr lang="es-DO" sz="1600" dirty="0">
                <a:solidFill>
                  <a:srgbClr val="000000"/>
                </a:solidFill>
                <a:cs typeface="Arial" panose="020B0604020202020204" pitchFamily="34" charset="0"/>
              </a:rPr>
              <a:t>Aprobada 23/05/2018</a:t>
            </a:r>
            <a:endParaRPr lang="es-DO" sz="1600" dirty="0">
              <a:cs typeface="Arial" panose="020B0604020202020204" pitchFamily="34" charset="0"/>
            </a:endParaRPr>
          </a:p>
        </p:txBody>
      </p:sp>
      <p:sp>
        <p:nvSpPr>
          <p:cNvPr id="11" name="Rectángulo 10">
            <a:extLst>
              <a:ext uri="{FF2B5EF4-FFF2-40B4-BE49-F238E27FC236}">
                <a16:creationId xmlns:a16="http://schemas.microsoft.com/office/drawing/2014/main" id="{563BD832-C532-445D-A22B-EBD1BCCA3B14}"/>
              </a:ext>
            </a:extLst>
          </p:cNvPr>
          <p:cNvSpPr/>
          <p:nvPr/>
        </p:nvSpPr>
        <p:spPr>
          <a:xfrm>
            <a:off x="2424224" y="2588711"/>
            <a:ext cx="5687528" cy="1077218"/>
          </a:xfrm>
          <a:prstGeom prst="rect">
            <a:avLst/>
          </a:prstGeom>
        </p:spPr>
        <p:txBody>
          <a:bodyPr wrap="square">
            <a:spAutoFit/>
          </a:bodyPr>
          <a:lstStyle/>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Diseño curricular del Subsistema de Educación Especial.</a:t>
            </a:r>
          </a:p>
          <a:p>
            <a:pPr marL="285750" indent="-285750" algn="just" fontAlgn="base">
              <a:buFont typeface="Arial" panose="020B0604020202020204" pitchFamily="34" charset="0"/>
              <a:buChar char="•"/>
            </a:pPr>
            <a:endParaRPr lang="es-DO" sz="1600" dirty="0">
              <a:solidFill>
                <a:srgbClr val="000000"/>
              </a:solidFill>
              <a:cs typeface="Arial" panose="020B0604020202020204" pitchFamily="34" charset="0"/>
            </a:endParaRP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Diseño curricular del Nivel secundario del Subsistema de Educación de Jóvenes y Adultos.</a:t>
            </a:r>
          </a:p>
        </p:txBody>
      </p:sp>
      <p:pic>
        <p:nvPicPr>
          <p:cNvPr id="13" name="Imagen 12">
            <a:extLst>
              <a:ext uri="{FF2B5EF4-FFF2-40B4-BE49-F238E27FC236}">
                <a16:creationId xmlns:a16="http://schemas.microsoft.com/office/drawing/2014/main" id="{6A20774E-FB7F-4CC0-8D11-765AAF8D204A}"/>
              </a:ext>
            </a:extLst>
          </p:cNvPr>
          <p:cNvPicPr>
            <a:picLocks noChangeAspect="1"/>
          </p:cNvPicPr>
          <p:nvPr/>
        </p:nvPicPr>
        <p:blipFill>
          <a:blip r:embed="rId4"/>
          <a:stretch>
            <a:fillRect/>
          </a:stretch>
        </p:blipFill>
        <p:spPr>
          <a:xfrm>
            <a:off x="1283952" y="2667344"/>
            <a:ext cx="813919" cy="813919"/>
          </a:xfrm>
          <a:prstGeom prst="rect">
            <a:avLst/>
          </a:prstGeom>
        </p:spPr>
      </p:pic>
      <p:sp>
        <p:nvSpPr>
          <p:cNvPr id="7" name="CuadroTexto 6"/>
          <p:cNvSpPr txBox="1"/>
          <p:nvPr/>
        </p:nvSpPr>
        <p:spPr>
          <a:xfrm>
            <a:off x="1051186" y="3496652"/>
            <a:ext cx="1239384" cy="338554"/>
          </a:xfrm>
          <a:prstGeom prst="rect">
            <a:avLst/>
          </a:prstGeom>
          <a:noFill/>
        </p:spPr>
        <p:txBody>
          <a:bodyPr wrap="square" rtlCol="0">
            <a:spAutoFit/>
          </a:bodyPr>
          <a:lstStyle/>
          <a:p>
            <a:pPr algn="ctr"/>
            <a:r>
              <a:rPr lang="es-DO" sz="1600" b="1" dirty="0"/>
              <a:t>PENDIENTE</a:t>
            </a:r>
            <a:endParaRPr lang="es-DO" b="1" dirty="0"/>
          </a:p>
        </p:txBody>
      </p:sp>
      <p:sp>
        <p:nvSpPr>
          <p:cNvPr id="5" name="Marcador de número de diapositiva 4"/>
          <p:cNvSpPr>
            <a:spLocks noGrp="1"/>
          </p:cNvSpPr>
          <p:nvPr>
            <p:ph type="sldNum" sz="quarter" idx="12"/>
          </p:nvPr>
        </p:nvSpPr>
        <p:spPr/>
        <p:txBody>
          <a:bodyPr/>
          <a:lstStyle/>
          <a:p>
            <a:fld id="{A4124D19-2283-FC49-A358-736FA83B63DF}" type="slidenum">
              <a:rPr lang="en-US" smtClean="0"/>
              <a:t>41</a:t>
            </a:fld>
            <a:endParaRPr lang="en-US"/>
          </a:p>
        </p:txBody>
      </p:sp>
    </p:spTree>
    <p:extLst>
      <p:ext uri="{BB962C8B-B14F-4D97-AF65-F5344CB8AC3E}">
        <p14:creationId xmlns:p14="http://schemas.microsoft.com/office/powerpoint/2010/main" val="1207006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descr="Screen Shot 2019-04-24 at 6.11.26 PM.png">
            <a:extLst>
              <a:ext uri="{FF2B5EF4-FFF2-40B4-BE49-F238E27FC236}">
                <a16:creationId xmlns:a16="http://schemas.microsoft.com/office/drawing/2014/main" id="{D88DEEBF-6FED-432F-91FD-F80620F9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sp>
        <p:nvSpPr>
          <p:cNvPr id="8" name="Rectángulo 7">
            <a:extLst>
              <a:ext uri="{FF2B5EF4-FFF2-40B4-BE49-F238E27FC236}">
                <a16:creationId xmlns:a16="http://schemas.microsoft.com/office/drawing/2014/main" id="{1464C454-1C5B-48A0-B786-B0A6C87BD1EE}"/>
              </a:ext>
            </a:extLst>
          </p:cNvPr>
          <p:cNvSpPr/>
          <p:nvPr/>
        </p:nvSpPr>
        <p:spPr>
          <a:xfrm>
            <a:off x="719147" y="1386088"/>
            <a:ext cx="8105875" cy="3323987"/>
          </a:xfrm>
          <a:prstGeom prst="rect">
            <a:avLst/>
          </a:prstGeom>
        </p:spPr>
        <p:txBody>
          <a:bodyPr wrap="square">
            <a:spAutoFit/>
          </a:bodyPr>
          <a:lstStyle/>
          <a:p>
            <a:r>
              <a:rPr lang="es-ES" sz="1400" dirty="0">
                <a:cs typeface="Arial" panose="020B0604020202020204" pitchFamily="34" charset="0"/>
              </a:rPr>
              <a:t>El 22 de noviembre de 2017, se aprobó la Ordenanza 26-2017 que establece el Reglamento de Evaluación de los Medios y Recursos para el Aprendizaje.</a:t>
            </a:r>
          </a:p>
          <a:p>
            <a:endParaRPr lang="es-DO" sz="1400" dirty="0">
              <a:cs typeface="Arial" panose="020B0604020202020204" pitchFamily="34" charset="0"/>
            </a:endParaRPr>
          </a:p>
          <a:p>
            <a:r>
              <a:rPr lang="es-ES" sz="1400" dirty="0">
                <a:cs typeface="Arial" panose="020B0604020202020204" pitchFamily="34" charset="0"/>
              </a:rPr>
              <a:t>El 5 de abril de 2018, el MINERD procedió a publicar los términos de referencia para aprobar y contratar los libros de texto de los niveles Inicial y Primario.</a:t>
            </a:r>
          </a:p>
          <a:p>
            <a:endParaRPr lang="es-ES" sz="1400" dirty="0">
              <a:cs typeface="Arial" panose="020B0604020202020204" pitchFamily="34" charset="0"/>
            </a:endParaRPr>
          </a:p>
          <a:p>
            <a:r>
              <a:rPr lang="es-ES" sz="1400" dirty="0">
                <a:cs typeface="Arial" panose="020B0604020202020204" pitchFamily="34" charset="0"/>
              </a:rPr>
              <a:t>El proceso se interrumpió el 4 de mayo de 2018 por una circular del Ministerio.</a:t>
            </a:r>
          </a:p>
          <a:p>
            <a:endParaRPr lang="es-ES" sz="1400" dirty="0">
              <a:cs typeface="Arial" panose="020B0604020202020204" pitchFamily="34" charset="0"/>
            </a:endParaRPr>
          </a:p>
          <a:p>
            <a:r>
              <a:rPr lang="es-DO" sz="1400" dirty="0">
                <a:cs typeface="Arial" panose="020B0604020202020204" pitchFamily="34" charset="0"/>
              </a:rPr>
              <a:t>El 20 de julio de 2018 se anunció la “Reanudación de la Convocatoria Especial de Presentación de Propuesta de Libros de Textos para el Nivel Inicial y Nivel Primario”.</a:t>
            </a:r>
          </a:p>
          <a:p>
            <a:endParaRPr lang="es-DO" sz="1400" dirty="0">
              <a:cs typeface="Arial" panose="020B0604020202020204" pitchFamily="34" charset="0"/>
            </a:endParaRPr>
          </a:p>
          <a:p>
            <a:r>
              <a:rPr lang="es-DO" sz="1400" b="1" dirty="0">
                <a:solidFill>
                  <a:srgbClr val="FF0000"/>
                </a:solidFill>
                <a:cs typeface="Arial" panose="020B0604020202020204" pitchFamily="34" charset="0"/>
              </a:rPr>
              <a:t>El año escolar 2018-2019 se inició sin libros de texto actualizados para estudiantes de Inicial y Primaria.</a:t>
            </a:r>
          </a:p>
          <a:p>
            <a:endParaRPr lang="es-DO" sz="1400" dirty="0">
              <a:cs typeface="Arial" panose="020B0604020202020204" pitchFamily="34" charset="0"/>
            </a:endParaRPr>
          </a:p>
          <a:p>
            <a:r>
              <a:rPr lang="es-DO" sz="1400" b="1" dirty="0">
                <a:solidFill>
                  <a:srgbClr val="FF0000"/>
                </a:solidFill>
                <a:cs typeface="Arial" panose="020B0604020202020204" pitchFamily="34" charset="0"/>
              </a:rPr>
              <a:t>La Memoria institucional del MINERD anuncia que, hasta diciembre de 2018, </a:t>
            </a:r>
            <a:r>
              <a:rPr lang="es-ES" sz="1400" b="1" dirty="0">
                <a:solidFill>
                  <a:srgbClr val="FF0000"/>
                </a:solidFill>
                <a:cs typeface="Arial" panose="020B0604020202020204" pitchFamily="34" charset="0"/>
              </a:rPr>
              <a:t>han sido evaluados 377 libros de texto en el “Proceso de Propuestas de Libros de Texto para el Nivel Inicial y Nivel Primario”.</a:t>
            </a:r>
            <a:endParaRPr lang="es-DO" sz="1400" b="1" dirty="0">
              <a:solidFill>
                <a:srgbClr val="FF0000"/>
              </a:solidFill>
              <a:cs typeface="Arial" panose="020B0604020202020204" pitchFamily="34" charset="0"/>
            </a:endParaRP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692506" y="-2073306"/>
            <a:ext cx="360742" cy="517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RECURSOS DE APRENDIZAJE</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54527CB-A11F-48E5-9B98-425813A095C6}"/>
              </a:ext>
            </a:extLst>
          </p:cNvPr>
          <p:cNvSpPr/>
          <p:nvPr/>
        </p:nvSpPr>
        <p:spPr>
          <a:xfrm>
            <a:off x="455680" y="947365"/>
            <a:ext cx="8305547" cy="338554"/>
          </a:xfrm>
          <a:prstGeom prst="rect">
            <a:avLst/>
          </a:prstGeom>
        </p:spPr>
        <p:txBody>
          <a:bodyPr wrap="square">
            <a:spAutoFit/>
          </a:bodyPr>
          <a:lstStyle/>
          <a:p>
            <a:pPr algn="just"/>
            <a:r>
              <a:rPr lang="es-ES" sz="1600" b="1" dirty="0">
                <a:solidFill>
                  <a:schemeClr val="tx2"/>
                </a:solidFill>
              </a:rPr>
              <a:t>Libros de texto de Inicial y Primaria:</a:t>
            </a:r>
          </a:p>
        </p:txBody>
      </p:sp>
      <p:grpSp>
        <p:nvGrpSpPr>
          <p:cNvPr id="4" name="Grupo 3"/>
          <p:cNvGrpSpPr/>
          <p:nvPr/>
        </p:nvGrpSpPr>
        <p:grpSpPr>
          <a:xfrm>
            <a:off x="455681" y="1519650"/>
            <a:ext cx="159488" cy="2793374"/>
            <a:chOff x="456439" y="1669313"/>
            <a:chExt cx="159488" cy="2793374"/>
          </a:xfrm>
        </p:grpSpPr>
        <p:cxnSp>
          <p:nvCxnSpPr>
            <p:cNvPr id="5" name="Conector recto 4">
              <a:extLst>
                <a:ext uri="{FF2B5EF4-FFF2-40B4-BE49-F238E27FC236}">
                  <a16:creationId xmlns:a16="http://schemas.microsoft.com/office/drawing/2014/main" id="{21F24519-79E7-45EE-AEEB-C5DF54A160D9}"/>
                </a:ext>
              </a:extLst>
            </p:cNvPr>
            <p:cNvCxnSpPr>
              <a:cxnSpLocks/>
            </p:cNvCxnSpPr>
            <p:nvPr/>
          </p:nvCxnSpPr>
          <p:spPr>
            <a:xfrm>
              <a:off x="525550" y="1711850"/>
              <a:ext cx="10633" cy="2750837"/>
            </a:xfrm>
            <a:prstGeom prst="line">
              <a:avLst/>
            </a:prstGeom>
          </p:spPr>
          <p:style>
            <a:lnRef idx="1">
              <a:schemeClr val="dk1"/>
            </a:lnRef>
            <a:fillRef idx="0">
              <a:schemeClr val="dk1"/>
            </a:fillRef>
            <a:effectRef idx="0">
              <a:schemeClr val="dk1"/>
            </a:effectRef>
            <a:fontRef idx="minor">
              <a:schemeClr val="tx1"/>
            </a:fontRef>
          </p:style>
        </p:cxnSp>
        <p:sp>
          <p:nvSpPr>
            <p:cNvPr id="6" name="Rectángulo 5">
              <a:extLst>
                <a:ext uri="{FF2B5EF4-FFF2-40B4-BE49-F238E27FC236}">
                  <a16:creationId xmlns:a16="http://schemas.microsoft.com/office/drawing/2014/main" id="{125B7E5D-BF8B-4BA4-AAEE-AA570BE09E62}"/>
                </a:ext>
              </a:extLst>
            </p:cNvPr>
            <p:cNvSpPr/>
            <p:nvPr/>
          </p:nvSpPr>
          <p:spPr>
            <a:xfrm rot="16200000">
              <a:off x="477707" y="1648045"/>
              <a:ext cx="116952" cy="1594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13" name="Rectángulo 12">
              <a:extLst>
                <a:ext uri="{FF2B5EF4-FFF2-40B4-BE49-F238E27FC236}">
                  <a16:creationId xmlns:a16="http://schemas.microsoft.com/office/drawing/2014/main" id="{78FC0D68-5D7E-4188-852C-B15460ECAFCE}"/>
                </a:ext>
              </a:extLst>
            </p:cNvPr>
            <p:cNvSpPr/>
            <p:nvPr/>
          </p:nvSpPr>
          <p:spPr>
            <a:xfrm rot="16200000">
              <a:off x="477707" y="2289163"/>
              <a:ext cx="116952" cy="159488"/>
            </a:xfrm>
            <a:prstGeom prst="rect">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14" name="Rectángulo 13">
              <a:extLst>
                <a:ext uri="{FF2B5EF4-FFF2-40B4-BE49-F238E27FC236}">
                  <a16:creationId xmlns:a16="http://schemas.microsoft.com/office/drawing/2014/main" id="{99385EBA-3386-488F-97A2-091C9EEEAF23}"/>
                </a:ext>
              </a:extLst>
            </p:cNvPr>
            <p:cNvSpPr/>
            <p:nvPr/>
          </p:nvSpPr>
          <p:spPr>
            <a:xfrm rot="16200000">
              <a:off x="477707" y="2838044"/>
              <a:ext cx="116952" cy="159488"/>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15" name="Rectángulo 14">
              <a:extLst>
                <a:ext uri="{FF2B5EF4-FFF2-40B4-BE49-F238E27FC236}">
                  <a16:creationId xmlns:a16="http://schemas.microsoft.com/office/drawing/2014/main" id="{17E9A4FA-5C69-4F2B-8646-C7BA0AD622E8}"/>
                </a:ext>
              </a:extLst>
            </p:cNvPr>
            <p:cNvSpPr/>
            <p:nvPr/>
          </p:nvSpPr>
          <p:spPr>
            <a:xfrm rot="16200000">
              <a:off x="477707" y="3364988"/>
              <a:ext cx="116952" cy="159488"/>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16" name="Rectángulo 15">
              <a:extLst>
                <a:ext uri="{FF2B5EF4-FFF2-40B4-BE49-F238E27FC236}">
                  <a16:creationId xmlns:a16="http://schemas.microsoft.com/office/drawing/2014/main" id="{550F2A9D-1A5F-4934-8778-3E2763280570}"/>
                </a:ext>
              </a:extLst>
            </p:cNvPr>
            <p:cNvSpPr/>
            <p:nvPr/>
          </p:nvSpPr>
          <p:spPr>
            <a:xfrm rot="16200000">
              <a:off x="477707" y="3917845"/>
              <a:ext cx="116952" cy="159488"/>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17" name="Rectángulo 16">
              <a:extLst>
                <a:ext uri="{FF2B5EF4-FFF2-40B4-BE49-F238E27FC236}">
                  <a16:creationId xmlns:a16="http://schemas.microsoft.com/office/drawing/2014/main" id="{4AE08E2E-BCBB-420D-B676-DC8C5A1F164E}"/>
                </a:ext>
              </a:extLst>
            </p:cNvPr>
            <p:cNvSpPr/>
            <p:nvPr/>
          </p:nvSpPr>
          <p:spPr>
            <a:xfrm rot="16200000">
              <a:off x="477707" y="4324467"/>
              <a:ext cx="116952" cy="159488"/>
            </a:xfrm>
            <a:prstGeom prst="rect">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grpSp>
      <p:sp>
        <p:nvSpPr>
          <p:cNvPr id="19" name="TextBox 3">
            <a:extLst>
              <a:ext uri="{FF2B5EF4-FFF2-40B4-BE49-F238E27FC236}">
                <a16:creationId xmlns:a16="http://schemas.microsoft.com/office/drawing/2014/main" id="{E7623026-664A-4A3A-BD30-D8254FFEEFA6}"/>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42</a:t>
            </a:fld>
            <a:endParaRPr lang="en-US"/>
          </a:p>
        </p:txBody>
      </p:sp>
    </p:spTree>
    <p:extLst>
      <p:ext uri="{BB962C8B-B14F-4D97-AF65-F5344CB8AC3E}">
        <p14:creationId xmlns:p14="http://schemas.microsoft.com/office/powerpoint/2010/main" val="854445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04-24 at 6.11.26 PM.png">
            <a:extLst>
              <a:ext uri="{FF2B5EF4-FFF2-40B4-BE49-F238E27FC236}">
                <a16:creationId xmlns:a16="http://schemas.microsoft.com/office/drawing/2014/main" id="{A54AA800-1348-4FB9-91E2-57E040206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7153"/>
          </a:xfrm>
          <a:prstGeom prst="rect">
            <a:avLst/>
          </a:prstGeom>
        </p:spPr>
      </p:pic>
      <p:sp>
        <p:nvSpPr>
          <p:cNvPr id="11" name="TextBox 3">
            <a:extLst>
              <a:ext uri="{FF2B5EF4-FFF2-40B4-BE49-F238E27FC236}">
                <a16:creationId xmlns:a16="http://schemas.microsoft.com/office/drawing/2014/main" id="{8BE5FF07-59CA-4435-858B-265FFD9C6040}"/>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765819" y="-2095059"/>
            <a:ext cx="299180" cy="5232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EVALUACIÓN DE LOS APRENDIZAJES</a:t>
            </a:r>
          </a:p>
        </p:txBody>
      </p:sp>
      <p:graphicFrame>
        <p:nvGraphicFramePr>
          <p:cNvPr id="7" name="Tabla 1">
            <a:extLst>
              <a:ext uri="{FF2B5EF4-FFF2-40B4-BE49-F238E27FC236}">
                <a16:creationId xmlns:a16="http://schemas.microsoft.com/office/drawing/2014/main" id="{ED52E612-1D18-4808-8F68-2029D7D13B82}"/>
              </a:ext>
            </a:extLst>
          </p:cNvPr>
          <p:cNvGraphicFramePr>
            <a:graphicFrameLocks noGrp="1"/>
          </p:cNvGraphicFramePr>
          <p:nvPr>
            <p:extLst>
              <p:ext uri="{D42A27DB-BD31-4B8C-83A1-F6EECF244321}">
                <p14:modId xmlns:p14="http://schemas.microsoft.com/office/powerpoint/2010/main" val="3290012921"/>
              </p:ext>
            </p:extLst>
          </p:nvPr>
        </p:nvGraphicFramePr>
        <p:xfrm>
          <a:off x="653145" y="996067"/>
          <a:ext cx="7725740" cy="3510280"/>
        </p:xfrm>
        <a:graphic>
          <a:graphicData uri="http://schemas.openxmlformats.org/drawingml/2006/table">
            <a:tbl>
              <a:tblPr firstRow="1" bandRow="1">
                <a:tableStyleId>{93296810-A885-4BE3-A3E7-6D5BEEA58F35}</a:tableStyleId>
              </a:tblPr>
              <a:tblGrid>
                <a:gridCol w="1718977">
                  <a:extLst>
                    <a:ext uri="{9D8B030D-6E8A-4147-A177-3AD203B41FA5}">
                      <a16:colId xmlns:a16="http://schemas.microsoft.com/office/drawing/2014/main" val="3084327813"/>
                    </a:ext>
                  </a:extLst>
                </a:gridCol>
                <a:gridCol w="6006763">
                  <a:extLst>
                    <a:ext uri="{9D8B030D-6E8A-4147-A177-3AD203B41FA5}">
                      <a16:colId xmlns:a16="http://schemas.microsoft.com/office/drawing/2014/main" val="2425493854"/>
                    </a:ext>
                  </a:extLst>
                </a:gridCol>
              </a:tblGrid>
              <a:tr h="370840">
                <a:tc gridSpan="2">
                  <a:txBody>
                    <a:bodyPr/>
                    <a:lstStyle/>
                    <a:p>
                      <a:r>
                        <a:rPr lang="es-ES" sz="1600" dirty="0"/>
                        <a:t>Evaluaciones Realizadas en 2018</a:t>
                      </a:r>
                      <a:endParaRPr lang="es-DO" sz="1600" dirty="0"/>
                    </a:p>
                  </a:txBody>
                  <a:tcPr>
                    <a:solidFill>
                      <a:srgbClr val="548235"/>
                    </a:solidFill>
                  </a:tcPr>
                </a:tc>
                <a:tc hMerge="1">
                  <a:txBody>
                    <a:bodyPr/>
                    <a:lstStyle/>
                    <a:p>
                      <a:endParaRPr lang="es-DO" dirty="0"/>
                    </a:p>
                  </a:txBody>
                  <a:tcPr>
                    <a:solidFill>
                      <a:srgbClr val="548235"/>
                    </a:solidFill>
                  </a:tcPr>
                </a:tc>
                <a:extLst>
                  <a:ext uri="{0D108BD9-81ED-4DB2-BD59-A6C34878D82A}">
                    <a16:rowId xmlns:a16="http://schemas.microsoft.com/office/drawing/2014/main" val="973798325"/>
                  </a:ext>
                </a:extLst>
              </a:tr>
              <a:tr h="370840">
                <a:tc rowSpan="3">
                  <a:txBody>
                    <a:bodyPr/>
                    <a:lstStyle/>
                    <a:p>
                      <a:r>
                        <a:rPr lang="es-ES" sz="1600" b="1" dirty="0"/>
                        <a:t>Evaluaciones nacionales</a:t>
                      </a:r>
                      <a:endParaRPr lang="es-DO" sz="1600" b="1" dirty="0"/>
                    </a:p>
                  </a:txBody>
                  <a:tcPr>
                    <a:solidFill>
                      <a:schemeClr val="bg1">
                        <a:lumMod val="85000"/>
                      </a:schemeClr>
                    </a:solidFill>
                  </a:tcPr>
                </a:tc>
                <a:tc>
                  <a:txBody>
                    <a:bodyPr/>
                    <a:lstStyle/>
                    <a:p>
                      <a:r>
                        <a:rPr lang="es-DO" sz="1600" kern="1200" dirty="0">
                          <a:solidFill>
                            <a:schemeClr val="dk1"/>
                          </a:solidFill>
                          <a:effectLst/>
                          <a:latin typeface="+mn-lt"/>
                          <a:ea typeface="+mn-ea"/>
                          <a:cs typeface="+mn-cs"/>
                        </a:rPr>
                        <a:t>Evaluaciones diagnósticas censales a los 160,000 estudiantes de 6º de Primaria.</a:t>
                      </a:r>
                      <a:endParaRPr lang="es-DO" sz="1600" dirty="0"/>
                    </a:p>
                  </a:txBody>
                  <a:tcPr>
                    <a:solidFill>
                      <a:schemeClr val="bg1">
                        <a:lumMod val="85000"/>
                      </a:schemeClr>
                    </a:solidFill>
                  </a:tcPr>
                </a:tc>
                <a:extLst>
                  <a:ext uri="{0D108BD9-81ED-4DB2-BD59-A6C34878D82A}">
                    <a16:rowId xmlns:a16="http://schemas.microsoft.com/office/drawing/2014/main" val="2912466498"/>
                  </a:ext>
                </a:extLst>
              </a:tr>
              <a:tr h="370840">
                <a:tc vMerge="1">
                  <a:txBody>
                    <a:bodyPr/>
                    <a:lstStyle/>
                    <a:p>
                      <a:endParaRPr lang="es-DO" sz="2000" dirty="0"/>
                    </a:p>
                  </a:txBody>
                  <a:tcPr/>
                </a:tc>
                <a:tc>
                  <a:txBody>
                    <a:bodyPr/>
                    <a:lstStyle/>
                    <a:p>
                      <a:r>
                        <a:rPr lang="es-DO" sz="1600" kern="1200" dirty="0">
                          <a:solidFill>
                            <a:schemeClr val="dk1"/>
                          </a:solidFill>
                          <a:effectLst/>
                          <a:latin typeface="+mn-lt"/>
                          <a:ea typeface="+mn-ea"/>
                          <a:cs typeface="+mn-cs"/>
                        </a:rPr>
                        <a:t>Pruebas Nacionales de Educación Básica para Adultos y de Educación Media.</a:t>
                      </a:r>
                      <a:endParaRPr lang="es-DO" sz="1600" dirty="0"/>
                    </a:p>
                  </a:txBody>
                  <a:tcPr>
                    <a:solidFill>
                      <a:schemeClr val="bg1">
                        <a:lumMod val="85000"/>
                      </a:schemeClr>
                    </a:solidFill>
                  </a:tcPr>
                </a:tc>
                <a:extLst>
                  <a:ext uri="{0D108BD9-81ED-4DB2-BD59-A6C34878D82A}">
                    <a16:rowId xmlns:a16="http://schemas.microsoft.com/office/drawing/2014/main" val="1350707420"/>
                  </a:ext>
                </a:extLst>
              </a:tr>
              <a:tr h="370840">
                <a:tc vMerge="1">
                  <a:txBody>
                    <a:bodyPr/>
                    <a:lstStyle/>
                    <a:p>
                      <a:endParaRPr lang="es-DO" sz="2000" dirty="0"/>
                    </a:p>
                  </a:txBody>
                  <a:tcPr/>
                </a:tc>
                <a:tc>
                  <a:txBody>
                    <a:bodyPr/>
                    <a:lstStyle/>
                    <a:p>
                      <a:r>
                        <a:rPr lang="es-ES" sz="1600" dirty="0"/>
                        <a:t>Prueba piloto a 4,000 estudiantes de</a:t>
                      </a:r>
                      <a:r>
                        <a:rPr lang="es-DO" sz="1600" kern="1200" dirty="0">
                          <a:solidFill>
                            <a:schemeClr val="dk1"/>
                          </a:solidFill>
                          <a:effectLst/>
                          <a:latin typeface="+mn-lt"/>
                          <a:ea typeface="+mn-ea"/>
                          <a:cs typeface="+mn-cs"/>
                        </a:rPr>
                        <a:t>l 3er año de la Educación Secundaria.</a:t>
                      </a:r>
                      <a:endParaRPr lang="es-DO" sz="1600" dirty="0"/>
                    </a:p>
                  </a:txBody>
                  <a:tcPr>
                    <a:solidFill>
                      <a:schemeClr val="bg1">
                        <a:lumMod val="85000"/>
                      </a:schemeClr>
                    </a:solidFill>
                  </a:tcPr>
                </a:tc>
                <a:extLst>
                  <a:ext uri="{0D108BD9-81ED-4DB2-BD59-A6C34878D82A}">
                    <a16:rowId xmlns:a16="http://schemas.microsoft.com/office/drawing/2014/main" val="604876797"/>
                  </a:ext>
                </a:extLst>
              </a:tr>
              <a:tr h="370840">
                <a:tc rowSpan="2">
                  <a:txBody>
                    <a:bodyPr/>
                    <a:lstStyle/>
                    <a:p>
                      <a:r>
                        <a:rPr lang="es-ES" sz="1600" b="1" dirty="0"/>
                        <a:t>Evaluaciones internacionales</a:t>
                      </a:r>
                      <a:endParaRPr lang="es-DO" sz="1600" b="1" dirty="0"/>
                    </a:p>
                  </a:txBody>
                  <a:tcPr>
                    <a:solidFill>
                      <a:schemeClr val="bg1">
                        <a:lumMod val="95000"/>
                      </a:schemeClr>
                    </a:solidFill>
                  </a:tcPr>
                </a:tc>
                <a:tc>
                  <a:txBody>
                    <a:bodyPr/>
                    <a:lstStyle/>
                    <a:p>
                      <a:r>
                        <a:rPr lang="es-DO" sz="1600" kern="1200" dirty="0">
                          <a:solidFill>
                            <a:schemeClr val="dk1"/>
                          </a:solidFill>
                          <a:effectLst/>
                          <a:latin typeface="+mn-lt"/>
                          <a:ea typeface="+mn-ea"/>
                          <a:cs typeface="+mn-cs"/>
                        </a:rPr>
                        <a:t>Pruebas correspondientes al Programa para la Evaluación Internacional de Estudiantes (PISA) en 240 centros educativos.</a:t>
                      </a:r>
                      <a:endParaRPr lang="es-DO" sz="1600" dirty="0"/>
                    </a:p>
                  </a:txBody>
                  <a:tcPr>
                    <a:solidFill>
                      <a:schemeClr val="bg1">
                        <a:lumMod val="95000"/>
                      </a:schemeClr>
                    </a:solidFill>
                  </a:tcPr>
                </a:tc>
                <a:extLst>
                  <a:ext uri="{0D108BD9-81ED-4DB2-BD59-A6C34878D82A}">
                    <a16:rowId xmlns:a16="http://schemas.microsoft.com/office/drawing/2014/main" val="132194806"/>
                  </a:ext>
                </a:extLst>
              </a:tr>
              <a:tr h="370840">
                <a:tc vMerge="1">
                  <a:txBody>
                    <a:bodyPr/>
                    <a:lstStyle/>
                    <a:p>
                      <a:endParaRPr lang="es-DO" sz="2000" dirty="0"/>
                    </a:p>
                  </a:txBody>
                  <a:tcPr/>
                </a:tc>
                <a:tc>
                  <a:txBody>
                    <a:bodyPr/>
                    <a:lstStyle/>
                    <a:p>
                      <a:r>
                        <a:rPr lang="es-ES" sz="1600" dirty="0"/>
                        <a:t>Prueba </a:t>
                      </a:r>
                      <a:r>
                        <a:rPr lang="es-DO" sz="1600" kern="1200" dirty="0">
                          <a:solidFill>
                            <a:schemeClr val="dk1"/>
                          </a:solidFill>
                          <a:effectLst/>
                          <a:latin typeface="+mn-lt"/>
                          <a:ea typeface="+mn-ea"/>
                          <a:cs typeface="+mn-cs"/>
                        </a:rPr>
                        <a:t>piloto del Estudio Regional Comparativo y Explicativo (LLECE – UNESCO), a una muestra representativa de estudiantes de 3º y 6º grado de Primaria de en 68 centros educativos</a:t>
                      </a:r>
                      <a:endParaRPr lang="es-DO" sz="1600" dirty="0"/>
                    </a:p>
                  </a:txBody>
                  <a:tcPr>
                    <a:solidFill>
                      <a:schemeClr val="bg1">
                        <a:lumMod val="95000"/>
                      </a:schemeClr>
                    </a:solidFill>
                  </a:tcPr>
                </a:tc>
                <a:extLst>
                  <a:ext uri="{0D108BD9-81ED-4DB2-BD59-A6C34878D82A}">
                    <a16:rowId xmlns:a16="http://schemas.microsoft.com/office/drawing/2014/main" val="2749411024"/>
                  </a:ext>
                </a:extLst>
              </a:tr>
            </a:tbl>
          </a:graphicData>
        </a:graphic>
      </p:graphicFrame>
      <p:pic>
        <p:nvPicPr>
          <p:cNvPr id="8"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43</a:t>
            </a:fld>
            <a:endParaRPr lang="en-US"/>
          </a:p>
        </p:txBody>
      </p:sp>
    </p:spTree>
    <p:extLst>
      <p:ext uri="{BB962C8B-B14F-4D97-AF65-F5344CB8AC3E}">
        <p14:creationId xmlns:p14="http://schemas.microsoft.com/office/powerpoint/2010/main" val="1207006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65718" y="2018263"/>
            <a:ext cx="7029697" cy="1938992"/>
          </a:xfrm>
          <a:prstGeom prst="rect">
            <a:avLst/>
          </a:prstGeom>
        </p:spPr>
        <p:txBody>
          <a:bodyPr wrap="square">
            <a:spAutoFit/>
          </a:bodyPr>
          <a:lstStyle/>
          <a:p>
            <a:r>
              <a:rPr lang="es-ES" sz="4000" b="1" dirty="0">
                <a:solidFill>
                  <a:schemeClr val="accent1">
                    <a:lumMod val="50000"/>
                  </a:schemeClr>
                </a:solidFill>
                <a:latin typeface="Arial Black"/>
                <a:cs typeface="Arial Black"/>
              </a:rPr>
              <a:t>INSTALACIONES ESCOLARES SEGURAS</a:t>
            </a:r>
            <a:r>
              <a:rPr lang="en-US" sz="4000" dirty="0">
                <a:solidFill>
                  <a:schemeClr val="accent1">
                    <a:lumMod val="50000"/>
                  </a:schemeClr>
                </a:solidFill>
                <a:latin typeface="Arial Black"/>
                <a:cs typeface="Arial Black"/>
              </a:rPr>
              <a:t> E INCLUSIVAS</a:t>
            </a:r>
            <a:endParaRPr lang="es-ES" sz="4000" b="1" dirty="0">
              <a:solidFill>
                <a:schemeClr val="accent1">
                  <a:lumMod val="50000"/>
                </a:schemeClr>
              </a:solidFill>
              <a:latin typeface="Arial Black"/>
              <a:cs typeface="Arial Black"/>
            </a:endParaRPr>
          </a:p>
        </p:txBody>
      </p:sp>
      <p:pic>
        <p:nvPicPr>
          <p:cNvPr id="7" name="Picture 6" descr="Screen Shot 2019-04-24 at 6.1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 y="903587"/>
            <a:ext cx="1578667" cy="3045660"/>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44</a:t>
            </a:fld>
            <a:endParaRPr lang="en-US"/>
          </a:p>
        </p:txBody>
      </p:sp>
    </p:spTree>
    <p:extLst>
      <p:ext uri="{BB962C8B-B14F-4D97-AF65-F5344CB8AC3E}">
        <p14:creationId xmlns:p14="http://schemas.microsoft.com/office/powerpoint/2010/main" val="3922772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6.jpg"/>
          <p:cNvPicPr>
            <a:picLocks noChangeAspect="1"/>
          </p:cNvPicPr>
          <p:nvPr/>
        </p:nvPicPr>
        <p:blipFill rotWithShape="1">
          <a:blip r:embed="rId2">
            <a:extLst>
              <a:ext uri="{28A0092B-C50C-407E-A947-70E740481C1C}">
                <a14:useLocalDpi xmlns:a14="http://schemas.microsoft.com/office/drawing/2010/main" val="0"/>
              </a:ext>
            </a:extLst>
          </a:blip>
          <a:srcRect b="79422"/>
          <a:stretch/>
        </p:blipFill>
        <p:spPr>
          <a:xfrm>
            <a:off x="11440" y="2036"/>
            <a:ext cx="9121927" cy="663932"/>
          </a:xfrm>
          <a:prstGeom prst="rect">
            <a:avLst/>
          </a:prstGeom>
        </p:spPr>
      </p:pic>
      <p:sp>
        <p:nvSpPr>
          <p:cNvPr id="4" name="TextBox 3"/>
          <p:cNvSpPr txBox="1"/>
          <p:nvPr/>
        </p:nvSpPr>
        <p:spPr>
          <a:xfrm>
            <a:off x="665605" y="57683"/>
            <a:ext cx="398041" cy="523220"/>
          </a:xfrm>
          <a:prstGeom prst="rect">
            <a:avLst/>
          </a:prstGeom>
          <a:noFill/>
        </p:spPr>
        <p:txBody>
          <a:bodyPr wrap="none" rtlCol="0">
            <a:spAutoFit/>
          </a:bodyPr>
          <a:lstStyle/>
          <a:p>
            <a:r>
              <a:rPr lang="en-US" sz="2800" b="1" dirty="0">
                <a:solidFill>
                  <a:schemeClr val="bg1"/>
                </a:solidFill>
                <a:latin typeface="Gill Sans"/>
                <a:cs typeface="Gill Sans"/>
              </a:rPr>
              <a:t>7</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190322" y="-1514725"/>
            <a:ext cx="299180" cy="4069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CONSTRUCCIÓN DE CENTROS</a:t>
            </a:r>
          </a:p>
        </p:txBody>
      </p:sp>
      <p:graphicFrame>
        <p:nvGraphicFramePr>
          <p:cNvPr id="7" name="Tabla 1">
            <a:extLst>
              <a:ext uri="{FF2B5EF4-FFF2-40B4-BE49-F238E27FC236}">
                <a16:creationId xmlns:a16="http://schemas.microsoft.com/office/drawing/2014/main" id="{8A156464-75CC-4A7B-883D-7193E368AEC0}"/>
              </a:ext>
            </a:extLst>
          </p:cNvPr>
          <p:cNvGraphicFramePr>
            <a:graphicFrameLocks noGrp="1"/>
          </p:cNvGraphicFramePr>
          <p:nvPr>
            <p:extLst>
              <p:ext uri="{D42A27DB-BD31-4B8C-83A1-F6EECF244321}">
                <p14:modId xmlns:p14="http://schemas.microsoft.com/office/powerpoint/2010/main" val="535595861"/>
              </p:ext>
            </p:extLst>
          </p:nvPr>
        </p:nvGraphicFramePr>
        <p:xfrm>
          <a:off x="864626" y="852217"/>
          <a:ext cx="7662686" cy="2207237"/>
        </p:xfrm>
        <a:graphic>
          <a:graphicData uri="http://schemas.openxmlformats.org/drawingml/2006/table">
            <a:tbl>
              <a:tblPr firstRow="1" firstCol="1" bandRow="1">
                <a:tableStyleId>{69012ECD-51FC-41F1-AA8D-1B2483CD663E}</a:tableStyleId>
              </a:tblPr>
              <a:tblGrid>
                <a:gridCol w="2109971">
                  <a:extLst>
                    <a:ext uri="{9D8B030D-6E8A-4147-A177-3AD203B41FA5}">
                      <a16:colId xmlns:a16="http://schemas.microsoft.com/office/drawing/2014/main" val="1428396383"/>
                    </a:ext>
                  </a:extLst>
                </a:gridCol>
                <a:gridCol w="1286539">
                  <a:extLst>
                    <a:ext uri="{9D8B030D-6E8A-4147-A177-3AD203B41FA5}">
                      <a16:colId xmlns:a16="http://schemas.microsoft.com/office/drawing/2014/main" val="1170318454"/>
                    </a:ext>
                  </a:extLst>
                </a:gridCol>
                <a:gridCol w="1392865">
                  <a:extLst>
                    <a:ext uri="{9D8B030D-6E8A-4147-A177-3AD203B41FA5}">
                      <a16:colId xmlns:a16="http://schemas.microsoft.com/office/drawing/2014/main" val="191976972"/>
                    </a:ext>
                  </a:extLst>
                </a:gridCol>
                <a:gridCol w="1158949">
                  <a:extLst>
                    <a:ext uri="{9D8B030D-6E8A-4147-A177-3AD203B41FA5}">
                      <a16:colId xmlns:a16="http://schemas.microsoft.com/office/drawing/2014/main" val="2956206850"/>
                    </a:ext>
                  </a:extLst>
                </a:gridCol>
                <a:gridCol w="1714362">
                  <a:extLst>
                    <a:ext uri="{9D8B030D-6E8A-4147-A177-3AD203B41FA5}">
                      <a16:colId xmlns:a16="http://schemas.microsoft.com/office/drawing/2014/main" val="537212854"/>
                    </a:ext>
                  </a:extLst>
                </a:gridCol>
              </a:tblGrid>
              <a:tr h="312096">
                <a:tc>
                  <a:txBody>
                    <a:bodyPr/>
                    <a:lstStyle/>
                    <a:p>
                      <a:pPr fontAlgn="auto">
                        <a:lnSpc>
                          <a:spcPct val="107000"/>
                        </a:lnSpc>
                        <a:spcAft>
                          <a:spcPts val="0"/>
                        </a:spcAft>
                      </a:pPr>
                      <a:r>
                        <a:rPr lang="es-DO" sz="1400" b="1" dirty="0">
                          <a:effectLst/>
                          <a:latin typeface="+mn-lt"/>
                        </a:rPr>
                        <a:t>Espacios escolares</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b="1" dirty="0">
                          <a:effectLst/>
                          <a:latin typeface="+mn-lt"/>
                        </a:rPr>
                        <a:t>Ene. 2013 / </a:t>
                      </a:r>
                      <a:r>
                        <a:rPr lang="es-DO" sz="1400" b="1" baseline="0" dirty="0">
                          <a:effectLst/>
                          <a:latin typeface="+mn-lt"/>
                        </a:rPr>
                        <a:t> </a:t>
                      </a:r>
                    </a:p>
                    <a:p>
                      <a:pPr algn="ctr" fontAlgn="auto">
                        <a:lnSpc>
                          <a:spcPct val="107000"/>
                        </a:lnSpc>
                        <a:spcAft>
                          <a:spcPts val="0"/>
                        </a:spcAft>
                      </a:pPr>
                      <a:r>
                        <a:rPr lang="es-DO" sz="1400" b="1" baseline="0" dirty="0">
                          <a:effectLst/>
                          <a:latin typeface="+mn-lt"/>
                        </a:rPr>
                        <a:t>Ago.</a:t>
                      </a:r>
                      <a:r>
                        <a:rPr lang="es-DO" sz="1400" b="1" dirty="0">
                          <a:effectLst/>
                          <a:latin typeface="+mn-lt"/>
                        </a:rPr>
                        <a:t> 2016</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b="1" dirty="0">
                          <a:effectLst/>
                          <a:latin typeface="+mn-lt"/>
                        </a:rPr>
                        <a:t>Sep. 2016 / </a:t>
                      </a:r>
                      <a:r>
                        <a:rPr lang="es-DO" sz="1400" b="1" baseline="0" dirty="0">
                          <a:effectLst/>
                          <a:latin typeface="+mn-lt"/>
                        </a:rPr>
                        <a:t> </a:t>
                      </a:r>
                    </a:p>
                    <a:p>
                      <a:pPr algn="ctr" fontAlgn="auto">
                        <a:lnSpc>
                          <a:spcPct val="107000"/>
                        </a:lnSpc>
                        <a:spcAft>
                          <a:spcPts val="0"/>
                        </a:spcAft>
                      </a:pPr>
                      <a:r>
                        <a:rPr lang="es-DO" sz="1400" b="1" dirty="0">
                          <a:effectLst/>
                          <a:latin typeface="+mn-lt"/>
                        </a:rPr>
                        <a:t>Dic. 2017</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b="1" dirty="0">
                          <a:effectLst/>
                          <a:latin typeface="+mn-lt"/>
                        </a:rPr>
                        <a:t>Ene. /</a:t>
                      </a:r>
                      <a:r>
                        <a:rPr lang="es-DO" sz="1400" b="1" baseline="0" dirty="0">
                          <a:effectLst/>
                          <a:latin typeface="+mn-lt"/>
                        </a:rPr>
                        <a:t> </a:t>
                      </a:r>
                    </a:p>
                    <a:p>
                      <a:pPr algn="ctr" fontAlgn="auto">
                        <a:lnSpc>
                          <a:spcPct val="107000"/>
                        </a:lnSpc>
                        <a:spcAft>
                          <a:spcPts val="0"/>
                        </a:spcAft>
                      </a:pPr>
                      <a:r>
                        <a:rPr lang="es-DO" sz="1400" b="1" dirty="0">
                          <a:effectLst/>
                          <a:latin typeface="+mn-lt"/>
                        </a:rPr>
                        <a:t>Dic. 2018</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b="1" dirty="0">
                          <a:effectLst/>
                          <a:latin typeface="+mn-lt"/>
                        </a:rPr>
                        <a:t>Totales 2013-2018</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96800627"/>
                  </a:ext>
                </a:extLst>
              </a:tr>
              <a:tr h="220096">
                <a:tc>
                  <a:txBody>
                    <a:bodyPr/>
                    <a:lstStyle/>
                    <a:p>
                      <a:pPr algn="ctr" fontAlgn="auto">
                        <a:lnSpc>
                          <a:spcPct val="107000"/>
                        </a:lnSpc>
                        <a:spcAft>
                          <a:spcPts val="0"/>
                        </a:spcAft>
                      </a:pPr>
                      <a:r>
                        <a:rPr lang="es-DO" sz="1400" b="0" dirty="0">
                          <a:effectLst/>
                          <a:latin typeface="+mn-lt"/>
                        </a:rPr>
                        <a:t>Aulas nuevas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10,473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2,193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1,488</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14,154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06884503"/>
                  </a:ext>
                </a:extLst>
              </a:tr>
              <a:tr h="220096">
                <a:tc>
                  <a:txBody>
                    <a:bodyPr/>
                    <a:lstStyle/>
                    <a:p>
                      <a:pPr algn="ctr" fontAlgn="auto">
                        <a:lnSpc>
                          <a:spcPct val="107000"/>
                        </a:lnSpc>
                        <a:spcAft>
                          <a:spcPts val="0"/>
                        </a:spcAft>
                      </a:pPr>
                      <a:r>
                        <a:rPr lang="es-DO" sz="1400" b="0" dirty="0">
                          <a:effectLst/>
                          <a:latin typeface="+mn-lt"/>
                        </a:rPr>
                        <a:t>Aulas rehabilitadas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2,710</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124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a:effectLst/>
                          <a:latin typeface="+mn-lt"/>
                        </a:rPr>
                        <a:t>73</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2,907</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280252"/>
                  </a:ext>
                </a:extLst>
              </a:tr>
              <a:tr h="220096">
                <a:tc>
                  <a:txBody>
                    <a:bodyPr/>
                    <a:lstStyle/>
                    <a:p>
                      <a:pPr algn="ctr" fontAlgn="auto">
                        <a:lnSpc>
                          <a:spcPct val="107000"/>
                        </a:lnSpc>
                        <a:spcAft>
                          <a:spcPts val="0"/>
                        </a:spcAft>
                      </a:pPr>
                      <a:r>
                        <a:rPr lang="es-DO" sz="1400" b="0" dirty="0">
                          <a:effectLst/>
                          <a:latin typeface="+mn-lt"/>
                        </a:rPr>
                        <a:t>Laboratorios de Ciencias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263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53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a:effectLst/>
                          <a:latin typeface="+mn-lt"/>
                        </a:rPr>
                        <a:t>28</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344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8991253"/>
                  </a:ext>
                </a:extLst>
              </a:tr>
              <a:tr h="220096">
                <a:tc>
                  <a:txBody>
                    <a:bodyPr/>
                    <a:lstStyle/>
                    <a:p>
                      <a:pPr algn="ctr" fontAlgn="auto">
                        <a:lnSpc>
                          <a:spcPct val="107000"/>
                        </a:lnSpc>
                        <a:spcAft>
                          <a:spcPts val="0"/>
                        </a:spcAft>
                      </a:pPr>
                      <a:r>
                        <a:rPr lang="es-DO" sz="1400" b="0" dirty="0">
                          <a:effectLst/>
                          <a:latin typeface="+mn-lt"/>
                        </a:rPr>
                        <a:t>Laboratorios de Informática</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a:effectLst/>
                          <a:latin typeface="+mn-lt"/>
                        </a:rPr>
                        <a:t>392</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79</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45</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516</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2828219"/>
                  </a:ext>
                </a:extLst>
              </a:tr>
              <a:tr h="220096">
                <a:tc>
                  <a:txBody>
                    <a:bodyPr/>
                    <a:lstStyle/>
                    <a:p>
                      <a:pPr algn="ctr" fontAlgn="auto">
                        <a:lnSpc>
                          <a:spcPct val="107000"/>
                        </a:lnSpc>
                        <a:spcAft>
                          <a:spcPts val="0"/>
                        </a:spcAft>
                      </a:pPr>
                      <a:r>
                        <a:rPr lang="es-DO" sz="1400" b="0" dirty="0">
                          <a:effectLst/>
                          <a:latin typeface="+mn-lt"/>
                        </a:rPr>
                        <a:t>Bibliotecas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a:effectLst/>
                          <a:latin typeface="+mn-lt"/>
                        </a:rPr>
                        <a:t>713</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130</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81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924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65588009"/>
                  </a:ext>
                </a:extLst>
              </a:tr>
              <a:tr h="220096">
                <a:tc>
                  <a:txBody>
                    <a:bodyPr/>
                    <a:lstStyle/>
                    <a:p>
                      <a:pPr algn="ctr" fontAlgn="auto">
                        <a:lnSpc>
                          <a:spcPct val="107000"/>
                        </a:lnSpc>
                        <a:spcAft>
                          <a:spcPts val="0"/>
                        </a:spcAft>
                      </a:pPr>
                      <a:r>
                        <a:rPr lang="es-DO" sz="1400" b="0" dirty="0">
                          <a:effectLst/>
                          <a:latin typeface="+mn-lt"/>
                        </a:rPr>
                        <a:t>Talleres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40</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6</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57</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35916494"/>
                  </a:ext>
                </a:extLst>
              </a:tr>
              <a:tr h="220096">
                <a:tc>
                  <a:txBody>
                    <a:bodyPr/>
                    <a:lstStyle/>
                    <a:p>
                      <a:pPr algn="ctr" fontAlgn="auto">
                        <a:lnSpc>
                          <a:spcPct val="107000"/>
                        </a:lnSpc>
                        <a:spcAft>
                          <a:spcPts val="0"/>
                        </a:spcAft>
                      </a:pPr>
                      <a:r>
                        <a:rPr lang="es-DO" sz="1400" b="0" dirty="0">
                          <a:effectLst/>
                          <a:latin typeface="+mn-lt"/>
                        </a:rPr>
                        <a:t>Total espacios escolares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14,591</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2,590</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1,721</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18,902</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1912310"/>
                  </a:ext>
                </a:extLst>
              </a:tr>
              <a:tr h="220096">
                <a:tc>
                  <a:txBody>
                    <a:bodyPr/>
                    <a:lstStyle/>
                    <a:p>
                      <a:pPr algn="ctr" fontAlgn="auto">
                        <a:lnSpc>
                          <a:spcPct val="107000"/>
                        </a:lnSpc>
                        <a:spcAft>
                          <a:spcPts val="0"/>
                        </a:spcAft>
                      </a:pPr>
                      <a:r>
                        <a:rPr lang="es-DO" sz="1400" b="0" dirty="0">
                          <a:effectLst/>
                          <a:latin typeface="+mn-lt"/>
                        </a:rPr>
                        <a:t>Total centros escolares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a:effectLst/>
                          <a:latin typeface="+mn-lt"/>
                        </a:rPr>
                        <a:t>914</a:t>
                      </a:r>
                      <a:endParaRPr lang="es-DO" sz="1400" b="1">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123</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80</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400" dirty="0">
                          <a:effectLst/>
                          <a:latin typeface="+mn-lt"/>
                        </a:rPr>
                        <a:t>1,117</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82964002"/>
                  </a:ext>
                </a:extLst>
              </a:tr>
            </a:tbl>
          </a:graphicData>
        </a:graphic>
      </p:graphicFrame>
      <p:sp>
        <p:nvSpPr>
          <p:cNvPr id="8" name="Rectángulo 10">
            <a:extLst>
              <a:ext uri="{FF2B5EF4-FFF2-40B4-BE49-F238E27FC236}">
                <a16:creationId xmlns:a16="http://schemas.microsoft.com/office/drawing/2014/main" id="{A4E32255-21E8-4C21-8088-65C7FCDCACC2}"/>
              </a:ext>
            </a:extLst>
          </p:cNvPr>
          <p:cNvSpPr/>
          <p:nvPr/>
        </p:nvSpPr>
        <p:spPr>
          <a:xfrm>
            <a:off x="1400709" y="3151242"/>
            <a:ext cx="6720045" cy="1815882"/>
          </a:xfrm>
          <a:prstGeom prst="rect">
            <a:avLst/>
          </a:prstGeom>
        </p:spPr>
        <p:txBody>
          <a:bodyPr wrap="square">
            <a:spAutoFit/>
          </a:bodyPr>
          <a:lstStyle/>
          <a:p>
            <a:pPr marL="285750" indent="-285750" algn="just">
              <a:buFont typeface="Arial" panose="020B0604020202020204" pitchFamily="34" charset="0"/>
              <a:buChar char="•"/>
            </a:pPr>
            <a:r>
              <a:rPr lang="es-ES" sz="1400" b="1" dirty="0">
                <a:cs typeface="Arial" panose="020B0604020202020204" pitchFamily="34" charset="0"/>
              </a:rPr>
              <a:t>Continúa la construcción de escuelas:</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Desde 2013: </a:t>
            </a:r>
            <a:r>
              <a:rPr lang="es-ES" sz="1400" dirty="0">
                <a:cs typeface="Arial" panose="020B0604020202020204" pitchFamily="34" charset="0"/>
              </a:rPr>
              <a:t>14,154 aulas nuevas y 2,907 rehabilitadas.</a:t>
            </a:r>
          </a:p>
          <a:p>
            <a:pPr marL="742950" lvl="1" indent="-285750" algn="just">
              <a:buFont typeface="Arial" panose="020B0604020202020204" pitchFamily="34" charset="0"/>
              <a:buChar char="•"/>
            </a:pPr>
            <a:endParaRPr lang="es-ES" sz="1400" dirty="0">
              <a:cs typeface="Arial" panose="020B0604020202020204" pitchFamily="34" charset="0"/>
            </a:endParaRPr>
          </a:p>
          <a:p>
            <a:pPr marL="285750" indent="-285750" algn="just">
              <a:buFont typeface="Arial" panose="020B0604020202020204" pitchFamily="34" charset="0"/>
              <a:buChar char="•"/>
            </a:pPr>
            <a:r>
              <a:rPr lang="es-ES" sz="1400" b="1" dirty="0">
                <a:cs typeface="Arial" panose="020B0604020202020204" pitchFamily="34" charset="0"/>
              </a:rPr>
              <a:t>Nivel de avance:</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Período PEE 2017-2018: </a:t>
            </a:r>
            <a:r>
              <a:rPr lang="es-ES" sz="1400" dirty="0">
                <a:cs typeface="Arial" panose="020B0604020202020204" pitchFamily="34" charset="0"/>
              </a:rPr>
              <a:t>3,878 aulas construidas de las 15,187 aulas nuevas proyectadas hasta el 2020.</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Ene. 2013 - Dic. 2018 </a:t>
            </a:r>
            <a:r>
              <a:rPr lang="es-ES" sz="1400" dirty="0">
                <a:cs typeface="Arial" panose="020B0604020202020204" pitchFamily="34" charset="0"/>
              </a:rPr>
              <a:t>se han inaugurado 61 CAIPI (9 en el 2018). </a:t>
            </a:r>
            <a:r>
              <a:rPr lang="es-DO" sz="1400" dirty="0">
                <a:cs typeface="Arial" panose="020B0604020202020204" pitchFamily="34" charset="0"/>
              </a:rPr>
              <a:t>Según la meta habría que concluir 190 centros más en los próximos dos años. </a:t>
            </a:r>
            <a:endParaRPr lang="es-ES" sz="1400" dirty="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4" name="Picture 13" descr="shutterstock_270577898.jpg"/>
          <p:cNvPicPr>
            <a:picLocks noChangeAspect="1"/>
          </p:cNvPicPr>
          <p:nvPr/>
        </p:nvPicPr>
        <p:blipFill rotWithShape="1">
          <a:blip r:embed="rId4">
            <a:extLst>
              <a:ext uri="{28A0092B-C50C-407E-A947-70E740481C1C}">
                <a14:useLocalDpi xmlns:a14="http://schemas.microsoft.com/office/drawing/2010/main" val="0"/>
              </a:ext>
            </a:extLst>
          </a:blip>
          <a:srcRect l="33412" t="30712" r="48040" b="53931"/>
          <a:stretch/>
        </p:blipFill>
        <p:spPr>
          <a:xfrm>
            <a:off x="684251" y="3406719"/>
            <a:ext cx="788097" cy="652464"/>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45</a:t>
            </a:fld>
            <a:endParaRPr lang="en-US"/>
          </a:p>
        </p:txBody>
      </p:sp>
    </p:spTree>
    <p:extLst>
      <p:ext uri="{BB962C8B-B14F-4D97-AF65-F5344CB8AC3E}">
        <p14:creationId xmlns:p14="http://schemas.microsoft.com/office/powerpoint/2010/main" val="854445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descr="TOP-06.jpg">
            <a:extLst>
              <a:ext uri="{FF2B5EF4-FFF2-40B4-BE49-F238E27FC236}">
                <a16:creationId xmlns:a16="http://schemas.microsoft.com/office/drawing/2014/main" id="{55B7DA33-7B88-477D-A2EB-DDF0844ADEB7}"/>
              </a:ext>
            </a:extLst>
          </p:cNvPr>
          <p:cNvPicPr>
            <a:picLocks noChangeAspect="1"/>
          </p:cNvPicPr>
          <p:nvPr/>
        </p:nvPicPr>
        <p:blipFill rotWithShape="1">
          <a:blip r:embed="rId2">
            <a:extLst>
              <a:ext uri="{28A0092B-C50C-407E-A947-70E740481C1C}">
                <a14:useLocalDpi xmlns:a14="http://schemas.microsoft.com/office/drawing/2010/main" val="0"/>
              </a:ext>
            </a:extLst>
          </a:blip>
          <a:srcRect b="79422"/>
          <a:stretch/>
        </p:blipFill>
        <p:spPr>
          <a:xfrm>
            <a:off x="0" y="1"/>
            <a:ext cx="9121927" cy="656446"/>
          </a:xfrm>
          <a:prstGeom prst="rect">
            <a:avLst/>
          </a:prstGeom>
        </p:spPr>
      </p:pic>
      <p:sp>
        <p:nvSpPr>
          <p:cNvPr id="22" name="TextBox 3">
            <a:extLst>
              <a:ext uri="{FF2B5EF4-FFF2-40B4-BE49-F238E27FC236}">
                <a16:creationId xmlns:a16="http://schemas.microsoft.com/office/drawing/2014/main" id="{4385F6F9-C0C3-41FD-AD03-B3F45B05798E}"/>
              </a:ext>
            </a:extLst>
          </p:cNvPr>
          <p:cNvSpPr txBox="1"/>
          <p:nvPr/>
        </p:nvSpPr>
        <p:spPr>
          <a:xfrm>
            <a:off x="665605" y="57683"/>
            <a:ext cx="398041" cy="523220"/>
          </a:xfrm>
          <a:prstGeom prst="rect">
            <a:avLst/>
          </a:prstGeom>
          <a:noFill/>
        </p:spPr>
        <p:txBody>
          <a:bodyPr wrap="none" rtlCol="0">
            <a:spAutoFit/>
          </a:bodyPr>
          <a:lstStyle/>
          <a:p>
            <a:r>
              <a:rPr lang="en-US" sz="2800" b="1" dirty="0">
                <a:solidFill>
                  <a:schemeClr val="bg1"/>
                </a:solidFill>
                <a:latin typeface="Gill Sans"/>
                <a:cs typeface="Gill Sans"/>
              </a:rPr>
              <a:t>7</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706684" y="-2041748"/>
            <a:ext cx="299180" cy="512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SEGURIDAD ANTE RIESGOS FÍSICOS</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46</a:t>
            </a:fld>
            <a:endParaRPr lang="en-US"/>
          </a:p>
        </p:txBody>
      </p:sp>
      <p:sp>
        <p:nvSpPr>
          <p:cNvPr id="10" name="Rectángulo 9">
            <a:extLst>
              <a:ext uri="{FF2B5EF4-FFF2-40B4-BE49-F238E27FC236}">
                <a16:creationId xmlns:a16="http://schemas.microsoft.com/office/drawing/2014/main" id="{D1BB0B42-3715-4D88-B021-4D3C9730D377}"/>
              </a:ext>
            </a:extLst>
          </p:cNvPr>
          <p:cNvSpPr/>
          <p:nvPr/>
        </p:nvSpPr>
        <p:spPr>
          <a:xfrm>
            <a:off x="352540" y="828473"/>
            <a:ext cx="8438919" cy="4031873"/>
          </a:xfrm>
          <a:prstGeom prst="rect">
            <a:avLst/>
          </a:prstGeom>
        </p:spPr>
        <p:txBody>
          <a:bodyPr wrap="square">
            <a:spAutoFit/>
          </a:bodyPr>
          <a:lstStyle/>
          <a:p>
            <a:r>
              <a:rPr lang="es-ES" b="1" dirty="0">
                <a:solidFill>
                  <a:srgbClr val="7798DF"/>
                </a:solidFill>
              </a:rPr>
              <a:t>Avances en Seguridad ante riesgos físicos</a:t>
            </a:r>
            <a:endParaRPr lang="es-DO" b="1" dirty="0">
              <a:solidFill>
                <a:srgbClr val="7798DF"/>
              </a:solidFill>
            </a:endParaRPr>
          </a:p>
          <a:p>
            <a:endParaRPr lang="es-ES" sz="1600" dirty="0"/>
          </a:p>
          <a:p>
            <a:pPr marL="285750" indent="-285750">
              <a:buFont typeface="Arial" panose="020B0604020202020204" pitchFamily="34" charset="0"/>
              <a:buChar char="•"/>
            </a:pPr>
            <a:r>
              <a:rPr lang="es-ES" sz="1600" dirty="0"/>
              <a:t>Convenio </a:t>
            </a:r>
            <a:r>
              <a:rPr lang="es-DO" sz="1600" dirty="0"/>
              <a:t>entre el Ministerio de Educación y la </a:t>
            </a:r>
            <a:r>
              <a:rPr lang="es-DO" sz="1600" b="1" dirty="0"/>
              <a:t>Oficina Nacional de Evaluación Sísmica y Vulnerabilidad de Infraestructura y Edificaciones</a:t>
            </a:r>
            <a:r>
              <a:rPr lang="es-DO" sz="1600" dirty="0"/>
              <a:t>, para evaluar aquellos centros educativos edificados antes de la puesta en vigencia del Reglamento para el Análisis y Diseño Sísmico de Estructuras (R-001).</a:t>
            </a:r>
          </a:p>
          <a:p>
            <a:pPr marL="285750" indent="-285750">
              <a:buFont typeface="Arial" panose="020B0604020202020204" pitchFamily="34" charset="0"/>
              <a:buChar char="•"/>
            </a:pPr>
            <a:r>
              <a:rPr lang="es-DO" sz="1600" dirty="0"/>
              <a:t>Se está realizando un </a:t>
            </a:r>
            <a:r>
              <a:rPr lang="es-ES" sz="1600" b="1" dirty="0"/>
              <a:t>inventario de infraestructura escolar a nivel nacional</a:t>
            </a:r>
            <a:r>
              <a:rPr lang="es-ES" sz="1600" dirty="0"/>
              <a:t>, incorporando indicadores de vulnerabilidad y funcionalidad ante desastres.</a:t>
            </a:r>
          </a:p>
          <a:p>
            <a:pPr marL="285750" indent="-285750">
              <a:buFont typeface="Arial" panose="020B0604020202020204" pitchFamily="34" charset="0"/>
              <a:buChar char="•"/>
            </a:pPr>
            <a:r>
              <a:rPr lang="es-ES" sz="1600" dirty="0"/>
              <a:t>Incorporación de información detallada sobre centros educativos, materiales de construcción y tipo de infraestructura y configuración de los planteles en </a:t>
            </a:r>
            <a:r>
              <a:rPr lang="es-ES" sz="1600" b="1" dirty="0"/>
              <a:t>SIGERD</a:t>
            </a:r>
            <a:r>
              <a:rPr lang="es-ES" sz="1600" dirty="0"/>
              <a:t>.</a:t>
            </a:r>
          </a:p>
          <a:p>
            <a:pPr marL="285750" indent="-285750">
              <a:buFont typeface="Arial" panose="020B0604020202020204" pitchFamily="34" charset="0"/>
              <a:buChar char="•"/>
            </a:pPr>
            <a:r>
              <a:rPr lang="es-ES" sz="1600" dirty="0"/>
              <a:t>Adaptación del </a:t>
            </a:r>
            <a:r>
              <a:rPr lang="es-ES" sz="1600" b="1" dirty="0"/>
              <a:t>Índice de Seguridad en Centros Educativos de la República Dominicana (ISCERD), </a:t>
            </a:r>
            <a:r>
              <a:rPr lang="es-ES" sz="1600" dirty="0"/>
              <a:t>para que pueda ser aplicable en centros educativos multigrados, escuelas de educación especial e instalaciones del INAIPI.</a:t>
            </a:r>
          </a:p>
          <a:p>
            <a:pPr marL="285750" indent="-285750">
              <a:buFont typeface="Arial" panose="020B0604020202020204" pitchFamily="34" charset="0"/>
              <a:buChar char="•"/>
            </a:pPr>
            <a:r>
              <a:rPr lang="es-ES" sz="1600" b="1" dirty="0"/>
              <a:t>Automatización de la herramienta ISCERD</a:t>
            </a:r>
            <a:r>
              <a:rPr lang="es-ES" sz="1600" dirty="0"/>
              <a:t>.</a:t>
            </a:r>
          </a:p>
          <a:p>
            <a:pPr marL="285750" indent="-285750">
              <a:buFont typeface="Arial" panose="020B0604020202020204" pitchFamily="34" charset="0"/>
              <a:buChar char="•"/>
            </a:pPr>
            <a:r>
              <a:rPr lang="es-ES" sz="1600" dirty="0"/>
              <a:t>Instalación del </a:t>
            </a:r>
            <a:r>
              <a:rPr lang="es-ES" sz="1600" b="1" dirty="0"/>
              <a:t>Nodo de Información Sistema Integrado Nacional de Información (SINI).</a:t>
            </a:r>
            <a:endParaRPr lang="es-DO" sz="1600" b="1" dirty="0"/>
          </a:p>
          <a:p>
            <a:pPr marL="285750" indent="-285750">
              <a:buFont typeface="Arial" panose="020B0604020202020204" pitchFamily="34" charset="0"/>
              <a:buChar char="•"/>
            </a:pPr>
            <a:endParaRPr lang="es-DO" sz="1600" dirty="0"/>
          </a:p>
        </p:txBody>
      </p:sp>
    </p:spTree>
    <p:extLst>
      <p:ext uri="{BB962C8B-B14F-4D97-AF65-F5344CB8AC3E}">
        <p14:creationId xmlns:p14="http://schemas.microsoft.com/office/powerpoint/2010/main" val="3913317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TOP-06.jpg">
            <a:extLst>
              <a:ext uri="{FF2B5EF4-FFF2-40B4-BE49-F238E27FC236}">
                <a16:creationId xmlns:a16="http://schemas.microsoft.com/office/drawing/2014/main" id="{ECBF4A56-C6EC-4546-9B86-85013461B709}"/>
              </a:ext>
            </a:extLst>
          </p:cNvPr>
          <p:cNvPicPr>
            <a:picLocks noChangeAspect="1"/>
          </p:cNvPicPr>
          <p:nvPr/>
        </p:nvPicPr>
        <p:blipFill rotWithShape="1">
          <a:blip r:embed="rId2">
            <a:extLst>
              <a:ext uri="{28A0092B-C50C-407E-A947-70E740481C1C}">
                <a14:useLocalDpi xmlns:a14="http://schemas.microsoft.com/office/drawing/2010/main" val="0"/>
              </a:ext>
            </a:extLst>
          </a:blip>
          <a:srcRect b="79422"/>
          <a:stretch/>
        </p:blipFill>
        <p:spPr>
          <a:xfrm>
            <a:off x="0" y="1"/>
            <a:ext cx="9121927" cy="656446"/>
          </a:xfrm>
          <a:prstGeom prst="rect">
            <a:avLst/>
          </a:prstGeom>
        </p:spPr>
      </p:pic>
      <p:sp>
        <p:nvSpPr>
          <p:cNvPr id="13" name="TextBox 3">
            <a:extLst>
              <a:ext uri="{FF2B5EF4-FFF2-40B4-BE49-F238E27FC236}">
                <a16:creationId xmlns:a16="http://schemas.microsoft.com/office/drawing/2014/main" id="{76C45793-5BA3-4B27-8C75-D96E29512D5E}"/>
              </a:ext>
            </a:extLst>
          </p:cNvPr>
          <p:cNvSpPr txBox="1"/>
          <p:nvPr/>
        </p:nvSpPr>
        <p:spPr>
          <a:xfrm>
            <a:off x="665605" y="57683"/>
            <a:ext cx="398041" cy="523220"/>
          </a:xfrm>
          <a:prstGeom prst="rect">
            <a:avLst/>
          </a:prstGeom>
          <a:noFill/>
        </p:spPr>
        <p:txBody>
          <a:bodyPr wrap="none" rtlCol="0">
            <a:spAutoFit/>
          </a:bodyPr>
          <a:lstStyle/>
          <a:p>
            <a:r>
              <a:rPr lang="en-US" sz="2800" b="1" dirty="0">
                <a:solidFill>
                  <a:schemeClr val="bg1"/>
                </a:solidFill>
                <a:latin typeface="Gill Sans"/>
                <a:cs typeface="Gill Sans"/>
              </a:rPr>
              <a:t>7</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183368" y="-1495831"/>
            <a:ext cx="299180" cy="4031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MANTENIMIENTO ESCOLAR</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2" name="Picture 2"/>
          <p:cNvPicPr>
            <a:picLocks noChangeAspect="1"/>
          </p:cNvPicPr>
          <p:nvPr/>
        </p:nvPicPr>
        <p:blipFill>
          <a:blip r:embed="rId4"/>
          <a:stretch>
            <a:fillRect/>
          </a:stretch>
        </p:blipFill>
        <p:spPr>
          <a:xfrm>
            <a:off x="6553200" y="2903116"/>
            <a:ext cx="1115001" cy="1115001"/>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47</a:t>
            </a:fld>
            <a:endParaRPr lang="en-US"/>
          </a:p>
        </p:txBody>
      </p:sp>
      <p:sp>
        <p:nvSpPr>
          <p:cNvPr id="10" name="Rectángulo 9">
            <a:extLst>
              <a:ext uri="{FF2B5EF4-FFF2-40B4-BE49-F238E27FC236}">
                <a16:creationId xmlns:a16="http://schemas.microsoft.com/office/drawing/2014/main" id="{F96EBABD-B1C0-4074-955A-BB1FC02DC3CD}"/>
              </a:ext>
            </a:extLst>
          </p:cNvPr>
          <p:cNvSpPr/>
          <p:nvPr/>
        </p:nvSpPr>
        <p:spPr>
          <a:xfrm>
            <a:off x="352540" y="828473"/>
            <a:ext cx="8438919" cy="2862322"/>
          </a:xfrm>
          <a:prstGeom prst="rect">
            <a:avLst/>
          </a:prstGeom>
        </p:spPr>
        <p:txBody>
          <a:bodyPr wrap="square">
            <a:spAutoFit/>
          </a:bodyPr>
          <a:lstStyle/>
          <a:p>
            <a:r>
              <a:rPr lang="es-ES" b="1" dirty="0">
                <a:solidFill>
                  <a:srgbClr val="7798DF"/>
                </a:solidFill>
              </a:rPr>
              <a:t>Avances en mantenimiento de infraestructura y mobiliario escolar</a:t>
            </a:r>
          </a:p>
          <a:p>
            <a:endParaRPr lang="es-ES" b="1" dirty="0">
              <a:solidFill>
                <a:srgbClr val="7798DF"/>
              </a:solidFill>
            </a:endParaRPr>
          </a:p>
          <a:p>
            <a:pPr marL="285750" indent="-285750" algn="just">
              <a:buFont typeface="Arial" panose="020B0604020202020204" pitchFamily="34" charset="0"/>
              <a:buChar char="•"/>
            </a:pPr>
            <a:r>
              <a:rPr lang="es-DO" dirty="0"/>
              <a:t>Más de 40 licitaciones publicadas en segundo semestre 2018 </a:t>
            </a:r>
            <a:r>
              <a:rPr lang="es-ES" dirty="0"/>
              <a:t>para rehabilitación y remodelación de centros </a:t>
            </a:r>
            <a:r>
              <a:rPr lang="es-DO" dirty="0"/>
              <a:t>por un importe de alrededor de 2,700 millones de pesos.</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fontAlgn="base">
              <a:buFont typeface="Arial" panose="020B0604020202020204" pitchFamily="34" charset="0"/>
              <a:buChar char="•"/>
            </a:pPr>
            <a:r>
              <a:rPr lang="es-DO" dirty="0"/>
              <a:t>Más de 20 licitaciones publicadas entre octubre y diciembre 2018, por un importe global de RD$15,000,000  para reparación de butacas.</a:t>
            </a:r>
          </a:p>
          <a:p>
            <a:endParaRPr lang="es-DO" b="1" dirty="0">
              <a:solidFill>
                <a:srgbClr val="7798DF"/>
              </a:solidFill>
            </a:endParaRPr>
          </a:p>
          <a:p>
            <a:pPr marL="285750" indent="-285750">
              <a:buFont typeface="Arial" panose="020B0604020202020204" pitchFamily="34" charset="0"/>
              <a:buChar char="•"/>
            </a:pPr>
            <a:endParaRPr lang="es-DO" sz="1600" dirty="0"/>
          </a:p>
        </p:txBody>
      </p:sp>
    </p:spTree>
    <p:extLst>
      <p:ext uri="{BB962C8B-B14F-4D97-AF65-F5344CB8AC3E}">
        <p14:creationId xmlns:p14="http://schemas.microsoft.com/office/powerpoint/2010/main" val="2818059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78667" y="2051552"/>
            <a:ext cx="5778129" cy="1938992"/>
          </a:xfrm>
          <a:prstGeom prst="rect">
            <a:avLst/>
          </a:prstGeom>
        </p:spPr>
        <p:txBody>
          <a:bodyPr wrap="square">
            <a:spAutoFit/>
          </a:bodyPr>
          <a:lstStyle/>
          <a:p>
            <a:r>
              <a:rPr lang="en-US" sz="4000" b="1" dirty="0">
                <a:solidFill>
                  <a:schemeClr val="accent1">
                    <a:lumMod val="50000"/>
                  </a:schemeClr>
                </a:solidFill>
                <a:latin typeface="Arial Black"/>
                <a:cs typeface="Arial Black"/>
              </a:rPr>
              <a:t>FORMACIÓN Y CARRERA</a:t>
            </a:r>
            <a:r>
              <a:rPr lang="es-ES" sz="4000" b="1" dirty="0">
                <a:solidFill>
                  <a:schemeClr val="accent1">
                    <a:lumMod val="50000"/>
                  </a:schemeClr>
                </a:solidFill>
                <a:latin typeface="Arial Black"/>
                <a:cs typeface="Arial Black"/>
              </a:rPr>
              <a:t> DOCENTE</a:t>
            </a:r>
            <a:endParaRPr lang="en-US" sz="4000" b="1" dirty="0">
              <a:solidFill>
                <a:schemeClr val="accent1">
                  <a:lumMod val="50000"/>
                </a:schemeClr>
              </a:solidFill>
              <a:latin typeface="Arial Black"/>
              <a:cs typeface="Arial Black"/>
            </a:endParaRPr>
          </a:p>
        </p:txBody>
      </p:sp>
      <p:pic>
        <p:nvPicPr>
          <p:cNvPr id="2" name="Picture 1" descr="Screen Shot 2019-04-24 at 6.15.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4343"/>
            <a:ext cx="1578667" cy="3015339"/>
          </a:xfrm>
          <a:prstGeom prst="rect">
            <a:avLst/>
          </a:prstGeom>
        </p:spPr>
      </p:pic>
      <p:sp>
        <p:nvSpPr>
          <p:cNvPr id="4" name="Marcador de número de diapositiva 3"/>
          <p:cNvSpPr>
            <a:spLocks noGrp="1"/>
          </p:cNvSpPr>
          <p:nvPr>
            <p:ph type="sldNum" sz="quarter" idx="12"/>
          </p:nvPr>
        </p:nvSpPr>
        <p:spPr/>
        <p:txBody>
          <a:bodyPr/>
          <a:lstStyle/>
          <a:p>
            <a:fld id="{A4124D19-2283-FC49-A358-736FA83B63DF}" type="slidenum">
              <a:rPr lang="en-US" smtClean="0"/>
              <a:t>48</a:t>
            </a:fld>
            <a:endParaRPr lang="en-US"/>
          </a:p>
        </p:txBody>
      </p:sp>
    </p:spTree>
    <p:extLst>
      <p:ext uri="{BB962C8B-B14F-4D97-AF65-F5344CB8AC3E}">
        <p14:creationId xmlns:p14="http://schemas.microsoft.com/office/powerpoint/2010/main" val="696519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07.jpg"/>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41226"/>
          </a:xfrm>
          <a:prstGeom prst="rect">
            <a:avLst/>
          </a:prstGeom>
        </p:spPr>
      </p:pic>
      <p:sp>
        <p:nvSpPr>
          <p:cNvPr id="6" name="TextBox 5"/>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7" name="Tabla 2">
            <a:extLst>
              <a:ext uri="{FF2B5EF4-FFF2-40B4-BE49-F238E27FC236}">
                <a16:creationId xmlns:a16="http://schemas.microsoft.com/office/drawing/2014/main" id="{9B08FEDD-1309-4135-9654-0B70B6EABEE1}"/>
              </a:ext>
            </a:extLst>
          </p:cNvPr>
          <p:cNvGraphicFramePr>
            <a:graphicFrameLocks noGrp="1"/>
          </p:cNvGraphicFramePr>
          <p:nvPr>
            <p:extLst>
              <p:ext uri="{D42A27DB-BD31-4B8C-83A1-F6EECF244321}">
                <p14:modId xmlns:p14="http://schemas.microsoft.com/office/powerpoint/2010/main" val="3026812297"/>
              </p:ext>
            </p:extLst>
          </p:nvPr>
        </p:nvGraphicFramePr>
        <p:xfrm>
          <a:off x="425303" y="814967"/>
          <a:ext cx="8261498" cy="3735527"/>
        </p:xfrm>
        <a:graphic>
          <a:graphicData uri="http://schemas.openxmlformats.org/drawingml/2006/table">
            <a:tbl>
              <a:tblPr firstRow="1" firstCol="1" bandRow="1">
                <a:tableStyleId>{69012ECD-51FC-41F1-AA8D-1B2483CD663E}</a:tableStyleId>
              </a:tblPr>
              <a:tblGrid>
                <a:gridCol w="1455766">
                  <a:extLst>
                    <a:ext uri="{9D8B030D-6E8A-4147-A177-3AD203B41FA5}">
                      <a16:colId xmlns:a16="http://schemas.microsoft.com/office/drawing/2014/main" val="1138127990"/>
                    </a:ext>
                  </a:extLst>
                </a:gridCol>
                <a:gridCol w="6805732">
                  <a:extLst>
                    <a:ext uri="{9D8B030D-6E8A-4147-A177-3AD203B41FA5}">
                      <a16:colId xmlns:a16="http://schemas.microsoft.com/office/drawing/2014/main" val="3237603029"/>
                    </a:ext>
                  </a:extLst>
                </a:gridCol>
              </a:tblGrid>
              <a:tr h="423367">
                <a:tc gridSpan="2">
                  <a:txBody>
                    <a:bodyPr/>
                    <a:lstStyle/>
                    <a:p>
                      <a:pPr algn="ctr"/>
                      <a:r>
                        <a:rPr lang="es-ES" sz="1400" dirty="0">
                          <a:latin typeface="+mn-lt"/>
                        </a:rPr>
                        <a:t>Programa de Formación de Docentes de Excelencia</a:t>
                      </a:r>
                      <a:endParaRPr lang="es-DO" sz="1400" dirty="0">
                        <a:latin typeface="+mn-lt"/>
                        <a:cs typeface="Arial" panose="020B0604020202020204" pitchFamily="34" charset="0"/>
                      </a:endParaRPr>
                    </a:p>
                  </a:txBody>
                  <a:tcPr anchor="ctr">
                    <a:lnB w="12700" cap="flat" cmpd="sng" algn="ctr">
                      <a:solidFill>
                        <a:schemeClr val="accent5">
                          <a:lumMod val="75000"/>
                        </a:schemeClr>
                      </a:solidFill>
                      <a:prstDash val="solid"/>
                      <a:round/>
                      <a:headEnd type="none" w="med" len="med"/>
                      <a:tailEnd type="none" w="med" len="med"/>
                    </a:lnB>
                  </a:tcPr>
                </a:tc>
                <a:tc hMerge="1">
                  <a:txBody>
                    <a:bodyPr/>
                    <a:lstStyle/>
                    <a:p>
                      <a:endParaRPr lang="es-DO" dirty="0"/>
                    </a:p>
                  </a:txBody>
                  <a:tcPr>
                    <a:solidFill>
                      <a:srgbClr val="8FAADC"/>
                    </a:solidFill>
                  </a:tcPr>
                </a:tc>
                <a:extLst>
                  <a:ext uri="{0D108BD9-81ED-4DB2-BD59-A6C34878D82A}">
                    <a16:rowId xmlns:a16="http://schemas.microsoft.com/office/drawing/2014/main" val="3449779487"/>
                  </a:ext>
                </a:extLst>
              </a:tr>
              <a:tr h="370840">
                <a:tc>
                  <a:txBody>
                    <a:bodyPr/>
                    <a:lstStyle/>
                    <a:p>
                      <a:pPr algn="ctr"/>
                      <a:r>
                        <a:rPr lang="es-ES" sz="1400" dirty="0">
                          <a:solidFill>
                            <a:schemeClr val="accent1">
                              <a:lumMod val="75000"/>
                            </a:schemeClr>
                          </a:solidFill>
                          <a:latin typeface="+mn-lt"/>
                        </a:rPr>
                        <a:t>Formación</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Normativa 09-15 para la Formación Docente de Calidad en República Dominicana.</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961633555"/>
                  </a:ext>
                </a:extLst>
              </a:tr>
              <a:tr h="370840">
                <a:tc>
                  <a:txBody>
                    <a:bodyPr/>
                    <a:lstStyle/>
                    <a:p>
                      <a:pPr algn="ctr"/>
                      <a:r>
                        <a:rPr lang="es-ES" sz="1400" dirty="0">
                          <a:solidFill>
                            <a:schemeClr val="accent1">
                              <a:lumMod val="75000"/>
                            </a:schemeClr>
                          </a:solidFill>
                          <a:latin typeface="+mn-lt"/>
                        </a:rPr>
                        <a:t>Centros de Formación</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ISFODOSU (12,000 docentes)</a:t>
                      </a:r>
                    </a:p>
                    <a:p>
                      <a:pPr rtl="0" fontAlgn="base">
                        <a:spcBef>
                          <a:spcPts val="0"/>
                        </a:spcBef>
                        <a:spcAft>
                          <a:spcPts val="0"/>
                        </a:spcAft>
                        <a:buFont typeface="Arial" panose="020B0604020202020204" pitchFamily="34" charset="0"/>
                        <a:buChar char="•"/>
                      </a:pPr>
                      <a:r>
                        <a:rPr lang="es-DO" sz="1400" u="none" strike="noStrike" dirty="0">
                          <a:effectLst/>
                          <a:latin typeface="+mn-lt"/>
                        </a:rPr>
                        <a:t>IES seleccionadas (8,000 docentes):</a:t>
                      </a:r>
                    </a:p>
                    <a:p>
                      <a:pPr marL="742950" lvl="1" indent="-285750" rtl="0" fontAlgn="base">
                        <a:spcBef>
                          <a:spcPts val="0"/>
                        </a:spcBef>
                        <a:spcAft>
                          <a:spcPts val="0"/>
                        </a:spcAft>
                        <a:buFont typeface="Arial" panose="020B0604020202020204" pitchFamily="34" charset="0"/>
                        <a:buChar char="•"/>
                      </a:pPr>
                      <a:r>
                        <a:rPr lang="es-DO" sz="1400" u="none" strike="noStrike" dirty="0">
                          <a:effectLst/>
                          <a:latin typeface="+mn-lt"/>
                        </a:rPr>
                        <a:t>Autorizadas por </a:t>
                      </a:r>
                      <a:r>
                        <a:rPr lang="es-DO" sz="1400" u="none" strike="noStrike" dirty="0" err="1">
                          <a:effectLst/>
                          <a:latin typeface="+mn-lt"/>
                        </a:rPr>
                        <a:t>MESCyT</a:t>
                      </a:r>
                      <a:r>
                        <a:rPr lang="es-DO" sz="1400" u="none" strike="noStrike" dirty="0">
                          <a:effectLst/>
                          <a:latin typeface="+mn-lt"/>
                        </a:rPr>
                        <a:t> y MINERD.</a:t>
                      </a:r>
                    </a:p>
                    <a:p>
                      <a:pPr marL="742950" lvl="1" indent="-285750" rtl="0" fontAlgn="base">
                        <a:spcBef>
                          <a:spcPts val="0"/>
                        </a:spcBef>
                        <a:spcAft>
                          <a:spcPts val="0"/>
                        </a:spcAft>
                        <a:buFont typeface="Arial" panose="020B0604020202020204" pitchFamily="34" charset="0"/>
                        <a:buChar char="•"/>
                      </a:pPr>
                      <a:r>
                        <a:rPr lang="es-DO" sz="1400" u="none" strike="noStrike" dirty="0">
                          <a:effectLst/>
                          <a:latin typeface="+mn-lt"/>
                        </a:rPr>
                        <a:t>Correspondencia de la oferta formativa con proyecciones de necesidades de docentes preuniversitarios para el período 2017-2024.</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77763265"/>
                  </a:ext>
                </a:extLst>
              </a:tr>
              <a:tr h="370840">
                <a:tc>
                  <a:txBody>
                    <a:bodyPr/>
                    <a:lstStyle/>
                    <a:p>
                      <a:pPr algn="ctr"/>
                      <a:r>
                        <a:rPr lang="es-ES" sz="1400" dirty="0">
                          <a:solidFill>
                            <a:schemeClr val="accent1">
                              <a:lumMod val="75000"/>
                            </a:schemeClr>
                          </a:solidFill>
                          <a:latin typeface="+mn-lt"/>
                        </a:rPr>
                        <a:t>Ayudas a IES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Pago de matrícula por estudiante.</a:t>
                      </a:r>
                    </a:p>
                    <a:p>
                      <a:pPr rtl="0" fontAlgn="base">
                        <a:spcBef>
                          <a:spcPts val="0"/>
                        </a:spcBef>
                        <a:spcAft>
                          <a:spcPts val="0"/>
                        </a:spcAft>
                        <a:buFont typeface="Arial" panose="020B0604020202020204" pitchFamily="34" charset="0"/>
                        <a:buChar char="•"/>
                      </a:pPr>
                      <a:r>
                        <a:rPr lang="es-DO" sz="1400" u="none" strike="noStrike" dirty="0">
                          <a:effectLst/>
                          <a:latin typeface="+mn-lt"/>
                        </a:rPr>
                        <a:t>Cofinanciamiento para contratación de profesores de alta calificación.</a:t>
                      </a:r>
                    </a:p>
                    <a:p>
                      <a:pPr rtl="0" fontAlgn="base">
                        <a:spcBef>
                          <a:spcPts val="0"/>
                        </a:spcBef>
                        <a:spcAft>
                          <a:spcPts val="0"/>
                        </a:spcAft>
                        <a:buFont typeface="Arial" panose="020B0604020202020204" pitchFamily="34" charset="0"/>
                        <a:buChar char="•"/>
                      </a:pPr>
                      <a:r>
                        <a:rPr lang="es-DO" sz="1400" u="none" strike="noStrike" dirty="0">
                          <a:effectLst/>
                          <a:latin typeface="+mn-lt"/>
                        </a:rPr>
                        <a:t>Financiamiento de otros componentes del programa académico.</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788426200"/>
                  </a:ext>
                </a:extLst>
              </a:tr>
              <a:tr h="370840">
                <a:tc>
                  <a:txBody>
                    <a:bodyPr/>
                    <a:lstStyle/>
                    <a:p>
                      <a:pPr algn="ctr"/>
                      <a:r>
                        <a:rPr lang="es-ES" sz="1400" dirty="0">
                          <a:solidFill>
                            <a:schemeClr val="accent1">
                              <a:lumMod val="75000"/>
                            </a:schemeClr>
                          </a:solidFill>
                          <a:latin typeface="+mn-lt"/>
                        </a:rPr>
                        <a:t>Estudiantes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Obtener más de 450 puntos en la Prueba de Orientación y Medición Académica (POMA).</a:t>
                      </a:r>
                    </a:p>
                    <a:p>
                      <a:pPr rtl="0" fontAlgn="base">
                        <a:spcBef>
                          <a:spcPts val="0"/>
                        </a:spcBef>
                        <a:spcAft>
                          <a:spcPts val="0"/>
                        </a:spcAft>
                        <a:buFont typeface="Arial" panose="020B0604020202020204" pitchFamily="34" charset="0"/>
                        <a:buChar char="•"/>
                      </a:pPr>
                      <a:r>
                        <a:rPr lang="es-DO" sz="1400" u="none" strike="noStrike" dirty="0">
                          <a:effectLst/>
                          <a:latin typeface="+mn-lt"/>
                        </a:rPr>
                        <a:t>Superar la Prueba de Aptitud Académica (PAA).</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320028682"/>
                  </a:ext>
                </a:extLst>
              </a:tr>
              <a:tr h="511731">
                <a:tc>
                  <a:txBody>
                    <a:bodyPr/>
                    <a:lstStyle/>
                    <a:p>
                      <a:pPr algn="ctr"/>
                      <a:r>
                        <a:rPr lang="es-ES" sz="1400" dirty="0">
                          <a:solidFill>
                            <a:schemeClr val="accent1">
                              <a:lumMod val="75000"/>
                            </a:schemeClr>
                          </a:solidFill>
                          <a:latin typeface="+mn-lt"/>
                        </a:rPr>
                        <a:t>Beneficios Estudiantes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Pago total de la matrícula de la licenciatura magisterial de excelencia.</a:t>
                      </a:r>
                    </a:p>
                    <a:p>
                      <a:pPr rtl="0" fontAlgn="base">
                        <a:spcBef>
                          <a:spcPts val="0"/>
                        </a:spcBef>
                        <a:spcAft>
                          <a:spcPts val="0"/>
                        </a:spcAft>
                        <a:buFont typeface="Arial" panose="020B0604020202020204" pitchFamily="34" charset="0"/>
                        <a:buChar char="•"/>
                      </a:pPr>
                      <a:r>
                        <a:rPr lang="es-DO" sz="1400" u="none" strike="noStrike" dirty="0">
                          <a:effectLst/>
                          <a:latin typeface="+mn-lt"/>
                        </a:rPr>
                        <a:t>Estipendio mensual para que los aspirantes se dediquen a tiempo completo.</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765316309"/>
                  </a:ext>
                </a:extLst>
              </a:tr>
            </a:tbl>
          </a:graphicData>
        </a:graphic>
      </p:graphicFrame>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0" name="Rectángulo 6">
            <a:extLst>
              <a:ext uri="{FF2B5EF4-FFF2-40B4-BE49-F238E27FC236}">
                <a16:creationId xmlns:a16="http://schemas.microsoft.com/office/drawing/2014/main" id="{19AE75EC-10C9-476F-9843-73779366715F}"/>
              </a:ext>
            </a:extLst>
          </p:cNvPr>
          <p:cNvSpPr/>
          <p:nvPr/>
        </p:nvSpPr>
        <p:spPr>
          <a:xfrm rot="5400000">
            <a:off x="2877808"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49</a:t>
            </a:fld>
            <a:endParaRPr lang="en-US"/>
          </a:p>
        </p:txBody>
      </p:sp>
    </p:spTree>
    <p:extLst>
      <p:ext uri="{BB962C8B-B14F-4D97-AF65-F5344CB8AC3E}">
        <p14:creationId xmlns:p14="http://schemas.microsoft.com/office/powerpoint/2010/main" val="85444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3D090863-12B7-4C2A-8166-663F5F9AC5B5}"/>
              </a:ext>
            </a:extLst>
          </p:cNvPr>
          <p:cNvGrpSpPr/>
          <p:nvPr/>
        </p:nvGrpSpPr>
        <p:grpSpPr>
          <a:xfrm>
            <a:off x="0" y="0"/>
            <a:ext cx="9144000" cy="741600"/>
            <a:chOff x="0" y="0"/>
            <a:chExt cx="9144000" cy="859844"/>
          </a:xfrm>
        </p:grpSpPr>
        <p:pic>
          <p:nvPicPr>
            <p:cNvPr id="22" name="Picture 1" descr="TOP-01.jpg">
              <a:extLst>
                <a:ext uri="{FF2B5EF4-FFF2-40B4-BE49-F238E27FC236}">
                  <a16:creationId xmlns:a16="http://schemas.microsoft.com/office/drawing/2014/main" id="{30053D79-FFFC-4459-8098-328CDE10FD2A}"/>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5" name="TextBox 3">
              <a:extLst>
                <a:ext uri="{FF2B5EF4-FFF2-40B4-BE49-F238E27FC236}">
                  <a16:creationId xmlns:a16="http://schemas.microsoft.com/office/drawing/2014/main" id="{32D672D9-707B-4E56-B18F-274B5C1B3D7B}"/>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2" name="Rectángulo 6">
            <a:extLst>
              <a:ext uri="{FF2B5EF4-FFF2-40B4-BE49-F238E27FC236}">
                <a16:creationId xmlns:a16="http://schemas.microsoft.com/office/drawing/2014/main" id="{898A1D25-BF65-4344-8848-7E2D4A994634}"/>
              </a:ext>
            </a:extLst>
          </p:cNvPr>
          <p:cNvSpPr/>
          <p:nvPr/>
        </p:nvSpPr>
        <p:spPr>
          <a:xfrm>
            <a:off x="1190105" y="366829"/>
            <a:ext cx="2154501"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JORNADA EXTENDIDA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6" name="Picture 5" descr="Screen Shot 2019-04-24 at 12.46.11 PM.png"/>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972"/>
          <a:stretch/>
        </p:blipFill>
        <p:spPr>
          <a:xfrm>
            <a:off x="480351" y="3043165"/>
            <a:ext cx="568000" cy="584774"/>
          </a:xfrm>
          <a:prstGeom prst="rect">
            <a:avLst/>
          </a:prstGeom>
        </p:spPr>
      </p:pic>
      <p:sp>
        <p:nvSpPr>
          <p:cNvPr id="7" name="Rectangle 6"/>
          <p:cNvSpPr/>
          <p:nvPr/>
        </p:nvSpPr>
        <p:spPr>
          <a:xfrm>
            <a:off x="1099021" y="2922520"/>
            <a:ext cx="7598413" cy="338554"/>
          </a:xfrm>
          <a:prstGeom prst="rect">
            <a:avLst/>
          </a:prstGeom>
        </p:spPr>
        <p:txBody>
          <a:bodyPr wrap="square">
            <a:spAutoFit/>
          </a:bodyPr>
          <a:lstStyle/>
          <a:p>
            <a:r>
              <a:rPr lang="es-ES_tradnl" sz="1600" b="1" dirty="0">
                <a:cs typeface="Arial"/>
              </a:rPr>
              <a:t>Meta del Plan Estratégico </a:t>
            </a:r>
            <a:r>
              <a:rPr lang="es-ES_tradnl" sz="1600" b="1" dirty="0">
                <a:solidFill>
                  <a:schemeClr val="accent6">
                    <a:lumMod val="75000"/>
                  </a:schemeClr>
                </a:solidFill>
                <a:cs typeface="Arial Black"/>
              </a:rPr>
              <a:t>90% </a:t>
            </a:r>
            <a:r>
              <a:rPr lang="es-ES_tradnl" sz="1600" b="1" dirty="0">
                <a:solidFill>
                  <a:schemeClr val="accent6">
                    <a:lumMod val="75000"/>
                  </a:schemeClr>
                </a:solidFill>
                <a:cs typeface="Arial"/>
              </a:rPr>
              <a:t>DE ESTUDIANTES EN JORNADA EXTENDIDA PARA EL </a:t>
            </a:r>
            <a:r>
              <a:rPr lang="es-ES_tradnl" sz="1600" b="1" dirty="0">
                <a:solidFill>
                  <a:schemeClr val="accent6">
                    <a:lumMod val="75000"/>
                  </a:schemeClr>
                </a:solidFill>
                <a:cs typeface="Arial Black"/>
              </a:rPr>
              <a:t>2020</a:t>
            </a:r>
            <a:endParaRPr lang="es-ES_tradnl" sz="1600" b="1" dirty="0">
              <a:cs typeface="Arial"/>
            </a:endParaRPr>
          </a:p>
        </p:txBody>
      </p:sp>
      <p:sp>
        <p:nvSpPr>
          <p:cNvPr id="8" name="Rectangle 7"/>
          <p:cNvSpPr/>
          <p:nvPr/>
        </p:nvSpPr>
        <p:spPr>
          <a:xfrm>
            <a:off x="1190105" y="3402529"/>
            <a:ext cx="7876485" cy="830997"/>
          </a:xfrm>
          <a:prstGeom prst="rect">
            <a:avLst/>
          </a:prstGeom>
        </p:spPr>
        <p:txBody>
          <a:bodyPr wrap="square">
            <a:spAutoFit/>
          </a:bodyPr>
          <a:lstStyle/>
          <a:p>
            <a:r>
              <a:rPr lang="es-ES_tradnl" sz="1600" b="1" dirty="0">
                <a:solidFill>
                  <a:schemeClr val="tx1">
                    <a:lumMod val="65000"/>
                    <a:lumOff val="35000"/>
                  </a:schemeClr>
                </a:solidFill>
                <a:cs typeface="Arial"/>
              </a:rPr>
              <a:t>Para alcanzar la meta es necesario:</a:t>
            </a:r>
          </a:p>
          <a:p>
            <a:pPr marL="742950" lvl="1" indent="-285750">
              <a:buFont typeface="Arial" panose="020B0604020202020204" pitchFamily="34" charset="0"/>
              <a:buChar char="•"/>
            </a:pPr>
            <a:r>
              <a:rPr lang="es-ES_tradnl" sz="1600" dirty="0">
                <a:solidFill>
                  <a:schemeClr val="tx1">
                    <a:lumMod val="65000"/>
                    <a:lumOff val="35000"/>
                  </a:schemeClr>
                </a:solidFill>
                <a:cs typeface="Arial"/>
              </a:rPr>
              <a:t>Incorporar alrededor de 390,000 nuevos estudiantes.</a:t>
            </a:r>
          </a:p>
          <a:p>
            <a:pPr marL="742950" lvl="1" indent="-285750">
              <a:buFont typeface="Arial" panose="020B0604020202020204" pitchFamily="34" charset="0"/>
              <a:buChar char="•"/>
            </a:pPr>
            <a:r>
              <a:rPr lang="es-ES_tradnl" sz="1600" dirty="0">
                <a:solidFill>
                  <a:schemeClr val="tx1">
                    <a:lumMod val="65000"/>
                    <a:lumOff val="35000"/>
                  </a:schemeClr>
                </a:solidFill>
                <a:cs typeface="Arial"/>
              </a:rPr>
              <a:t>Construir 5,500 nuevas aulas</a:t>
            </a:r>
          </a:p>
        </p:txBody>
      </p:sp>
      <p:sp>
        <p:nvSpPr>
          <p:cNvPr id="18" name="Rectangle 17"/>
          <p:cNvSpPr/>
          <p:nvPr/>
        </p:nvSpPr>
        <p:spPr>
          <a:xfrm>
            <a:off x="1083329" y="4359258"/>
            <a:ext cx="7614105" cy="584775"/>
          </a:xfrm>
          <a:prstGeom prst="rect">
            <a:avLst/>
          </a:prstGeom>
        </p:spPr>
        <p:txBody>
          <a:bodyPr wrap="square">
            <a:spAutoFit/>
          </a:bodyPr>
          <a:lstStyle/>
          <a:p>
            <a:r>
              <a:rPr lang="es-ES_tradnl" sz="1600" b="1" dirty="0">
                <a:solidFill>
                  <a:schemeClr val="tx1">
                    <a:lumMod val="65000"/>
                    <a:lumOff val="35000"/>
                  </a:schemeClr>
                </a:solidFill>
                <a:latin typeface="+mj-lt"/>
                <a:cs typeface="Arial"/>
              </a:rPr>
              <a:t>En el último año escolar</a:t>
            </a:r>
            <a:r>
              <a:rPr lang="es-ES_tradnl" sz="1600" dirty="0">
                <a:solidFill>
                  <a:schemeClr val="tx1">
                    <a:lumMod val="65000"/>
                    <a:lumOff val="35000"/>
                  </a:schemeClr>
                </a:solidFill>
                <a:latin typeface="+mj-lt"/>
                <a:cs typeface="Arial"/>
              </a:rPr>
              <a:t>, los estudiantes sumados a la JEE fueron 123,124 y el número de aulas construidas es de 2,400 por año, como promedio. </a:t>
            </a:r>
          </a:p>
        </p:txBody>
      </p:sp>
      <p:graphicFrame>
        <p:nvGraphicFramePr>
          <p:cNvPr id="27" name="Tabla 26">
            <a:extLst>
              <a:ext uri="{FF2B5EF4-FFF2-40B4-BE49-F238E27FC236}">
                <a16:creationId xmlns:a16="http://schemas.microsoft.com/office/drawing/2014/main" id="{F63EE4E2-65FD-4BB6-A9E7-3A4441E17239}"/>
              </a:ext>
            </a:extLst>
          </p:cNvPr>
          <p:cNvGraphicFramePr>
            <a:graphicFrameLocks noGrp="1"/>
          </p:cNvGraphicFramePr>
          <p:nvPr>
            <p:extLst>
              <p:ext uri="{D42A27DB-BD31-4B8C-83A1-F6EECF244321}">
                <p14:modId xmlns:p14="http://schemas.microsoft.com/office/powerpoint/2010/main" val="969949319"/>
              </p:ext>
            </p:extLst>
          </p:nvPr>
        </p:nvGraphicFramePr>
        <p:xfrm>
          <a:off x="480352" y="951595"/>
          <a:ext cx="8217082" cy="1606106"/>
        </p:xfrm>
        <a:graphic>
          <a:graphicData uri="http://schemas.openxmlformats.org/drawingml/2006/table">
            <a:tbl>
              <a:tblPr firstRow="1" firstCol="1" bandRow="1">
                <a:tableStyleId>{72833802-FEF1-4C79-8D5D-14CF1EAF98D9}</a:tableStyleId>
              </a:tblPr>
              <a:tblGrid>
                <a:gridCol w="1929273">
                  <a:extLst>
                    <a:ext uri="{9D8B030D-6E8A-4147-A177-3AD203B41FA5}">
                      <a16:colId xmlns:a16="http://schemas.microsoft.com/office/drawing/2014/main" val="3754520607"/>
                    </a:ext>
                  </a:extLst>
                </a:gridCol>
                <a:gridCol w="1623505">
                  <a:extLst>
                    <a:ext uri="{9D8B030D-6E8A-4147-A177-3AD203B41FA5}">
                      <a16:colId xmlns:a16="http://schemas.microsoft.com/office/drawing/2014/main" val="2563842403"/>
                    </a:ext>
                  </a:extLst>
                </a:gridCol>
                <a:gridCol w="1332031">
                  <a:extLst>
                    <a:ext uri="{9D8B030D-6E8A-4147-A177-3AD203B41FA5}">
                      <a16:colId xmlns:a16="http://schemas.microsoft.com/office/drawing/2014/main" val="739157487"/>
                    </a:ext>
                  </a:extLst>
                </a:gridCol>
                <a:gridCol w="1705000">
                  <a:extLst>
                    <a:ext uri="{9D8B030D-6E8A-4147-A177-3AD203B41FA5}">
                      <a16:colId xmlns:a16="http://schemas.microsoft.com/office/drawing/2014/main" val="804984750"/>
                    </a:ext>
                  </a:extLst>
                </a:gridCol>
                <a:gridCol w="1627273">
                  <a:extLst>
                    <a:ext uri="{9D8B030D-6E8A-4147-A177-3AD203B41FA5}">
                      <a16:colId xmlns:a16="http://schemas.microsoft.com/office/drawing/2014/main" val="3342744316"/>
                    </a:ext>
                  </a:extLst>
                </a:gridCol>
              </a:tblGrid>
              <a:tr h="381000">
                <a:tc>
                  <a:txBody>
                    <a:bodyPr/>
                    <a:lstStyle/>
                    <a:p>
                      <a:pP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Jornada Escolar Extendida</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2015-2016</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2016-2017</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a:solidFill>
                            <a:schemeClr val="bg1"/>
                          </a:solidFill>
                          <a:effectLst/>
                          <a:latin typeface="+mn-lt"/>
                          <a:ea typeface="Times New Roman" panose="02020603050405020304" pitchFamily="18" charset="0"/>
                          <a:cs typeface="Calibri" panose="020F0502020204030204" pitchFamily="34" charset="0"/>
                        </a:rPr>
                        <a:t>2017-2018</a:t>
                      </a:r>
                      <a:endParaRPr lang="es-DO" sz="160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Proyección </a:t>
                      </a:r>
                      <a:br>
                        <a:rPr lang="es-DO" sz="1600" b="1" dirty="0">
                          <a:solidFill>
                            <a:schemeClr val="bg1"/>
                          </a:solidFill>
                          <a:effectLst/>
                          <a:latin typeface="+mn-lt"/>
                          <a:ea typeface="Times New Roman" panose="02020603050405020304" pitchFamily="18" charset="0"/>
                          <a:cs typeface="Calibri" panose="020F0502020204030204" pitchFamily="34" charset="0"/>
                        </a:rPr>
                      </a:br>
                      <a:r>
                        <a:rPr lang="es-DO" sz="1600" b="1" dirty="0">
                          <a:solidFill>
                            <a:schemeClr val="bg1"/>
                          </a:solidFill>
                          <a:effectLst/>
                          <a:latin typeface="+mn-lt"/>
                          <a:ea typeface="Times New Roman" panose="02020603050405020304" pitchFamily="18" charset="0"/>
                          <a:cs typeface="Calibri" panose="020F0502020204030204" pitchFamily="34" charset="0"/>
                        </a:rPr>
                        <a:t>2018-2019</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Estudiantes</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934,924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1,082,249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1,162,849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1,285,973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3360266"/>
                  </a:ext>
                </a:extLst>
              </a:tr>
              <a:tr h="190500">
                <a:tc>
                  <a:txBody>
                    <a:bodyPr/>
                    <a:lstStyle/>
                    <a:p>
                      <a:pPr fontAlgn="auto">
                        <a:lnSpc>
                          <a:spcPct val="1070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Porcentaje matrícula</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50%</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58%</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62%*</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69%*</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292852"/>
                  </a:ext>
                </a:extLst>
              </a:tr>
              <a:tr h="190500">
                <a:tc>
                  <a:txBody>
                    <a:bodyPr/>
                    <a:lstStyle/>
                    <a:p>
                      <a:pPr fontAlgn="auto">
                        <a:lnSpc>
                          <a:spcPct val="1070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Centros educativos</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3,418</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3,973</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4,200</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4,545</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45339378"/>
                  </a:ext>
                </a:extLst>
              </a:tr>
              <a:tr h="190500">
                <a:tc gridSpan="5">
                  <a:txBody>
                    <a:bodyPr/>
                    <a:lstStyle/>
                    <a:p>
                      <a:pPr fontAlgn="auto">
                        <a:lnSpc>
                          <a:spcPct val="107000"/>
                        </a:lnSpc>
                        <a:spcAft>
                          <a:spcPts val="0"/>
                        </a:spcAft>
                      </a:pPr>
                      <a:r>
                        <a:rPr lang="es-DO" sz="1600" b="1" i="1" kern="1200" dirty="0">
                          <a:solidFill>
                            <a:schemeClr val="tx1"/>
                          </a:solidFill>
                          <a:effectLst/>
                          <a:latin typeface="+mn-lt"/>
                          <a:ea typeface="+mn-ea"/>
                          <a:cs typeface="+mn-cs"/>
                        </a:rPr>
                        <a:t>* </a:t>
                      </a:r>
                      <a:r>
                        <a:rPr lang="es-DO" sz="1400" b="0" i="1" kern="1200" dirty="0">
                          <a:solidFill>
                            <a:schemeClr val="tx1"/>
                          </a:solidFill>
                          <a:effectLst/>
                          <a:latin typeface="+mn-lt"/>
                          <a:ea typeface="+mn-ea"/>
                          <a:cs typeface="+mn-cs"/>
                        </a:rPr>
                        <a:t>En función de la matrícula 2016-2017 de los sectores público y semioficial.</a:t>
                      </a:r>
                      <a:endParaRPr lang="es-DO" sz="1400" b="0" i="1"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b"/>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1275462"/>
                  </a:ext>
                </a:extLst>
              </a:tr>
            </a:tbl>
          </a:graphicData>
        </a:graphic>
      </p:graphicFrame>
      <p:pic>
        <p:nvPicPr>
          <p:cNvPr id="13"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5</a:t>
            </a:fld>
            <a:endParaRPr lang="en-US"/>
          </a:p>
        </p:txBody>
      </p:sp>
    </p:spTree>
    <p:extLst>
      <p:ext uri="{BB962C8B-B14F-4D97-AF65-F5344CB8AC3E}">
        <p14:creationId xmlns:p14="http://schemas.microsoft.com/office/powerpoint/2010/main" val="2677136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P-07.jpg">
            <a:extLst>
              <a:ext uri="{FF2B5EF4-FFF2-40B4-BE49-F238E27FC236}">
                <a16:creationId xmlns:a16="http://schemas.microsoft.com/office/drawing/2014/main" id="{3A21F65A-398A-4DD0-AA72-7A71919C13F9}"/>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3" name="TextBox 5">
            <a:extLst>
              <a:ext uri="{FF2B5EF4-FFF2-40B4-BE49-F238E27FC236}">
                <a16:creationId xmlns:a16="http://schemas.microsoft.com/office/drawing/2014/main" id="{CFC43AF8-076E-4F23-AD7E-A49EDCF2486D}"/>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9" name="Tabla 7">
            <a:extLst>
              <a:ext uri="{FF2B5EF4-FFF2-40B4-BE49-F238E27FC236}">
                <a16:creationId xmlns:a16="http://schemas.microsoft.com/office/drawing/2014/main" id="{F8ED2B00-D8B5-4F53-803F-590A038E4EFE}"/>
              </a:ext>
            </a:extLst>
          </p:cNvPr>
          <p:cNvGraphicFramePr>
            <a:graphicFrameLocks noGrp="1"/>
          </p:cNvGraphicFramePr>
          <p:nvPr>
            <p:extLst>
              <p:ext uri="{D42A27DB-BD31-4B8C-83A1-F6EECF244321}">
                <p14:modId xmlns:p14="http://schemas.microsoft.com/office/powerpoint/2010/main" val="2272897102"/>
              </p:ext>
            </p:extLst>
          </p:nvPr>
        </p:nvGraphicFramePr>
        <p:xfrm>
          <a:off x="407216" y="880211"/>
          <a:ext cx="5504485" cy="1576461"/>
        </p:xfrm>
        <a:graphic>
          <a:graphicData uri="http://schemas.openxmlformats.org/drawingml/2006/table">
            <a:tbl>
              <a:tblPr firstRow="1" firstCol="1" bandRow="1">
                <a:tableStyleId>{5A111915-BE36-4E01-A7E5-04B1672EAD32}</a:tableStyleId>
              </a:tblPr>
              <a:tblGrid>
                <a:gridCol w="1317269">
                  <a:extLst>
                    <a:ext uri="{9D8B030D-6E8A-4147-A177-3AD203B41FA5}">
                      <a16:colId xmlns:a16="http://schemas.microsoft.com/office/drawing/2014/main" val="43805020"/>
                    </a:ext>
                  </a:extLst>
                </a:gridCol>
                <a:gridCol w="1266326">
                  <a:extLst>
                    <a:ext uri="{9D8B030D-6E8A-4147-A177-3AD203B41FA5}">
                      <a16:colId xmlns:a16="http://schemas.microsoft.com/office/drawing/2014/main" val="720365065"/>
                    </a:ext>
                  </a:extLst>
                </a:gridCol>
                <a:gridCol w="1683531">
                  <a:extLst>
                    <a:ext uri="{9D8B030D-6E8A-4147-A177-3AD203B41FA5}">
                      <a16:colId xmlns:a16="http://schemas.microsoft.com/office/drawing/2014/main" val="2736631052"/>
                    </a:ext>
                  </a:extLst>
                </a:gridCol>
                <a:gridCol w="1237359">
                  <a:extLst>
                    <a:ext uri="{9D8B030D-6E8A-4147-A177-3AD203B41FA5}">
                      <a16:colId xmlns:a16="http://schemas.microsoft.com/office/drawing/2014/main" val="22514918"/>
                    </a:ext>
                  </a:extLst>
                </a:gridCol>
              </a:tblGrid>
              <a:tr h="347054">
                <a:tc gridSpan="2">
                  <a:txBody>
                    <a:bodyPr/>
                    <a:lstStyle/>
                    <a:p>
                      <a:pPr algn="ctr" fontAlgn="auto">
                        <a:lnSpc>
                          <a:spcPct val="107000"/>
                        </a:lnSpc>
                        <a:spcAft>
                          <a:spcPts val="0"/>
                        </a:spcAft>
                      </a:pPr>
                      <a:r>
                        <a:rPr lang="es-ES" sz="1600" dirty="0">
                          <a:effectLst/>
                        </a:rPr>
                        <a:t>Aspirantes a Educación</a:t>
                      </a:r>
                    </a:p>
                    <a:p>
                      <a:pPr algn="ctr" fontAlgn="auto">
                        <a:lnSpc>
                          <a:spcPct val="107000"/>
                        </a:lnSpc>
                        <a:spcAft>
                          <a:spcPts val="0"/>
                        </a:spcAft>
                      </a:pPr>
                      <a:r>
                        <a:rPr lang="es-ES" sz="1600" dirty="0">
                          <a:effectLst/>
                        </a:rPr>
                        <a:t>(Ago. 2016 / Dic. 2018)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hMerge="1">
                  <a:txBody>
                    <a:bodyPr/>
                    <a:lstStyle/>
                    <a:p>
                      <a:endParaRPr lang="es-DO"/>
                    </a:p>
                  </a:txBody>
                  <a:tcPr/>
                </a:tc>
                <a:tc>
                  <a:txBody>
                    <a:bodyPr/>
                    <a:lstStyle/>
                    <a:p>
                      <a:pPr algn="ctr" fontAlgn="auto">
                        <a:lnSpc>
                          <a:spcPct val="107000"/>
                        </a:lnSpc>
                        <a:spcAft>
                          <a:spcPts val="0"/>
                        </a:spcAft>
                      </a:pPr>
                      <a:r>
                        <a:rPr lang="es-ES" sz="1600" dirty="0">
                          <a:effectLst/>
                        </a:rPr>
                        <a:t>Cantidad</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ES" sz="1600" dirty="0">
                          <a:effectLst/>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extLst>
                  <a:ext uri="{0D108BD9-81ED-4DB2-BD59-A6C34878D82A}">
                    <a16:rowId xmlns:a16="http://schemas.microsoft.com/office/drawing/2014/main" val="3259404548"/>
                  </a:ext>
                </a:extLst>
              </a:tr>
              <a:tr h="283818">
                <a:tc rowSpan="2">
                  <a:txBody>
                    <a:bodyPr/>
                    <a:lstStyle/>
                    <a:p>
                      <a:pPr algn="just" fontAlgn="auto">
                        <a:lnSpc>
                          <a:spcPct val="107000"/>
                        </a:lnSpc>
                        <a:spcAft>
                          <a:spcPts val="0"/>
                        </a:spcAft>
                      </a:pPr>
                      <a:r>
                        <a:rPr lang="es-ES" sz="1600" dirty="0">
                          <a:effectLst/>
                        </a:rPr>
                        <a:t>POMA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just" fontAlgn="auto">
                        <a:lnSpc>
                          <a:spcPct val="107000"/>
                        </a:lnSpc>
                        <a:spcAft>
                          <a:spcPts val="0"/>
                        </a:spcAft>
                      </a:pPr>
                      <a:r>
                        <a:rPr lang="es-ES" sz="1600" dirty="0">
                          <a:effectLst/>
                        </a:rPr>
                        <a:t>Evaluados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dirty="0">
                          <a:effectLst/>
                        </a:rPr>
                        <a:t>67 003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dirty="0">
                          <a:effectLst/>
                        </a:rPr>
                        <a:t>100%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6063620"/>
                  </a:ext>
                </a:extLst>
              </a:tr>
              <a:tr h="220966">
                <a:tc vMerge="1">
                  <a:txBody>
                    <a:bodyPr/>
                    <a:lstStyle/>
                    <a:p>
                      <a:endParaRPr lang="es-DO"/>
                    </a:p>
                  </a:txBody>
                  <a:tcPr/>
                </a:tc>
                <a:tc>
                  <a:txBody>
                    <a:bodyPr/>
                    <a:lstStyle/>
                    <a:p>
                      <a:pPr algn="just" fontAlgn="auto">
                        <a:lnSpc>
                          <a:spcPct val="107000"/>
                        </a:lnSpc>
                        <a:spcAft>
                          <a:spcPts val="0"/>
                        </a:spcAft>
                      </a:pPr>
                      <a:r>
                        <a:rPr lang="es-ES" sz="1600" dirty="0">
                          <a:effectLst/>
                        </a:rPr>
                        <a:t>Aprobados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dirty="0">
                          <a:effectLst/>
                        </a:rPr>
                        <a:t>31 184</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dirty="0">
                          <a:effectLst/>
                        </a:rPr>
                        <a:t>47%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182652960"/>
                  </a:ext>
                </a:extLst>
              </a:tr>
              <a:tr h="283818">
                <a:tc rowSpan="2">
                  <a:txBody>
                    <a:bodyPr/>
                    <a:lstStyle/>
                    <a:p>
                      <a:pPr algn="just" fontAlgn="auto">
                        <a:lnSpc>
                          <a:spcPct val="107000"/>
                        </a:lnSpc>
                        <a:spcAft>
                          <a:spcPts val="0"/>
                        </a:spcAft>
                      </a:pPr>
                      <a:r>
                        <a:rPr lang="es-ES" sz="1600" dirty="0">
                          <a:effectLst/>
                        </a:rPr>
                        <a:t>PAA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just" fontAlgn="auto">
                        <a:lnSpc>
                          <a:spcPct val="107000"/>
                        </a:lnSpc>
                        <a:spcAft>
                          <a:spcPts val="0"/>
                        </a:spcAft>
                      </a:pPr>
                      <a:r>
                        <a:rPr lang="es-ES" sz="1600" dirty="0">
                          <a:effectLst/>
                        </a:rPr>
                        <a:t>Evaluados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dirty="0">
                          <a:effectLst/>
                        </a:rPr>
                        <a:t>23 413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a:effectLst/>
                        </a:rPr>
                        <a:t>35%</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5746485"/>
                  </a:ext>
                </a:extLst>
              </a:tr>
              <a:tr h="196540">
                <a:tc vMerge="1">
                  <a:txBody>
                    <a:bodyPr/>
                    <a:lstStyle/>
                    <a:p>
                      <a:endParaRPr lang="es-DO"/>
                    </a:p>
                  </a:txBody>
                  <a:tcPr/>
                </a:tc>
                <a:tc>
                  <a:txBody>
                    <a:bodyPr/>
                    <a:lstStyle/>
                    <a:p>
                      <a:pPr algn="just" fontAlgn="auto">
                        <a:lnSpc>
                          <a:spcPct val="107000"/>
                        </a:lnSpc>
                        <a:spcAft>
                          <a:spcPts val="0"/>
                        </a:spcAft>
                      </a:pPr>
                      <a:r>
                        <a:rPr lang="es-ES" sz="1600" dirty="0">
                          <a:effectLst/>
                        </a:rPr>
                        <a:t>Aprobados</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dirty="0">
                          <a:effectLst/>
                        </a:rPr>
                        <a:t>7,443</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dirty="0">
                          <a:effectLst/>
                        </a:rPr>
                        <a:t>11%</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479110617"/>
                  </a:ext>
                </a:extLst>
              </a:tr>
            </a:tbl>
          </a:graphicData>
        </a:graphic>
      </p:graphicFrame>
      <p:graphicFrame>
        <p:nvGraphicFramePr>
          <p:cNvPr id="10" name="Tabla 8">
            <a:extLst>
              <a:ext uri="{FF2B5EF4-FFF2-40B4-BE49-F238E27FC236}">
                <a16:creationId xmlns:a16="http://schemas.microsoft.com/office/drawing/2014/main" id="{136BEDB9-B59B-4BAB-A769-C657A19E3A1D}"/>
              </a:ext>
            </a:extLst>
          </p:cNvPr>
          <p:cNvGraphicFramePr>
            <a:graphicFrameLocks noGrp="1"/>
          </p:cNvGraphicFramePr>
          <p:nvPr>
            <p:extLst>
              <p:ext uri="{D42A27DB-BD31-4B8C-83A1-F6EECF244321}">
                <p14:modId xmlns:p14="http://schemas.microsoft.com/office/powerpoint/2010/main" val="1250902129"/>
              </p:ext>
            </p:extLst>
          </p:nvPr>
        </p:nvGraphicFramePr>
        <p:xfrm>
          <a:off x="407217" y="2688116"/>
          <a:ext cx="5504485" cy="1241267"/>
        </p:xfrm>
        <a:graphic>
          <a:graphicData uri="http://schemas.openxmlformats.org/drawingml/2006/table">
            <a:tbl>
              <a:tblPr firstRow="1" firstCol="1" bandRow="1">
                <a:tableStyleId>{5A111915-BE36-4E01-A7E5-04B1672EAD32}</a:tableStyleId>
              </a:tblPr>
              <a:tblGrid>
                <a:gridCol w="2073119">
                  <a:extLst>
                    <a:ext uri="{9D8B030D-6E8A-4147-A177-3AD203B41FA5}">
                      <a16:colId xmlns:a16="http://schemas.microsoft.com/office/drawing/2014/main" val="784931846"/>
                    </a:ext>
                  </a:extLst>
                </a:gridCol>
                <a:gridCol w="1243871">
                  <a:extLst>
                    <a:ext uri="{9D8B030D-6E8A-4147-A177-3AD203B41FA5}">
                      <a16:colId xmlns:a16="http://schemas.microsoft.com/office/drawing/2014/main" val="2358676810"/>
                    </a:ext>
                  </a:extLst>
                </a:gridCol>
                <a:gridCol w="1172384">
                  <a:extLst>
                    <a:ext uri="{9D8B030D-6E8A-4147-A177-3AD203B41FA5}">
                      <a16:colId xmlns:a16="http://schemas.microsoft.com/office/drawing/2014/main" val="1732611667"/>
                    </a:ext>
                  </a:extLst>
                </a:gridCol>
                <a:gridCol w="1015111">
                  <a:extLst>
                    <a:ext uri="{9D8B030D-6E8A-4147-A177-3AD203B41FA5}">
                      <a16:colId xmlns:a16="http://schemas.microsoft.com/office/drawing/2014/main" val="52783726"/>
                    </a:ext>
                  </a:extLst>
                </a:gridCol>
              </a:tblGrid>
              <a:tr h="272453">
                <a:tc>
                  <a:txBody>
                    <a:bodyPr/>
                    <a:lstStyle/>
                    <a:p>
                      <a:pPr algn="l" fontAlgn="auto">
                        <a:lnSpc>
                          <a:spcPct val="107000"/>
                        </a:lnSpc>
                        <a:spcAft>
                          <a:spcPts val="0"/>
                        </a:spcAft>
                      </a:pPr>
                      <a:r>
                        <a:rPr lang="es-DO" sz="1600" dirty="0">
                          <a:effectLst/>
                        </a:rPr>
                        <a:t>Matriculados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2017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2018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Total</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extLst>
                  <a:ext uri="{0D108BD9-81ED-4DB2-BD59-A6C34878D82A}">
                    <a16:rowId xmlns:a16="http://schemas.microsoft.com/office/drawing/2014/main" val="2900269303"/>
                  </a:ext>
                </a:extLst>
              </a:tr>
              <a:tr h="332316">
                <a:tc>
                  <a:txBody>
                    <a:bodyPr/>
                    <a:lstStyle/>
                    <a:p>
                      <a:pPr algn="l" fontAlgn="auto">
                        <a:lnSpc>
                          <a:spcPct val="107000"/>
                        </a:lnSpc>
                        <a:spcAft>
                          <a:spcPts val="0"/>
                        </a:spcAft>
                      </a:pPr>
                      <a:r>
                        <a:rPr lang="es-DO" sz="1600" dirty="0">
                          <a:effectLst/>
                        </a:rPr>
                        <a:t>ISFODOSU</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1,518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507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2,025</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569688440"/>
                  </a:ext>
                </a:extLst>
              </a:tr>
              <a:tr h="340541">
                <a:tc>
                  <a:txBody>
                    <a:bodyPr/>
                    <a:lstStyle/>
                    <a:p>
                      <a:pPr algn="l" fontAlgn="auto">
                        <a:lnSpc>
                          <a:spcPct val="107000"/>
                        </a:lnSpc>
                        <a:spcAft>
                          <a:spcPts val="0"/>
                        </a:spcAft>
                      </a:pPr>
                      <a:r>
                        <a:rPr lang="es-DO" sz="1600" dirty="0">
                          <a:effectLst/>
                        </a:rPr>
                        <a:t>IES (INAFOCAM)</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1,284</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1,284</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08755993"/>
                  </a:ext>
                </a:extLst>
              </a:tr>
              <a:tr h="295957">
                <a:tc>
                  <a:txBody>
                    <a:bodyPr/>
                    <a:lstStyle/>
                    <a:p>
                      <a:pPr algn="l" fontAlgn="auto">
                        <a:lnSpc>
                          <a:spcPct val="107000"/>
                        </a:lnSpc>
                        <a:spcAft>
                          <a:spcPts val="0"/>
                        </a:spcAft>
                      </a:pPr>
                      <a:r>
                        <a:rPr lang="es-DO" sz="1600" dirty="0">
                          <a:effectLst/>
                        </a:rPr>
                        <a:t>Total</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1,518</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dirty="0">
                          <a:effectLst/>
                        </a:rPr>
                        <a:t>1,791</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3,309</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551768477"/>
                  </a:ext>
                </a:extLst>
              </a:tr>
            </a:tbl>
          </a:graphicData>
        </a:graphic>
      </p:graphicFrame>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Rectangle 1"/>
          <p:cNvSpPr/>
          <p:nvPr/>
        </p:nvSpPr>
        <p:spPr>
          <a:xfrm>
            <a:off x="6125757" y="2729054"/>
            <a:ext cx="2561043" cy="1200329"/>
          </a:xfrm>
          <a:prstGeom prst="rect">
            <a:avLst/>
          </a:prstGeom>
        </p:spPr>
        <p:txBody>
          <a:bodyPr wrap="square">
            <a:spAutoFit/>
          </a:bodyPr>
          <a:lstStyle/>
          <a:p>
            <a:pPr algn="ctr"/>
            <a:r>
              <a:rPr lang="es-ES_tradnl" dirty="0">
                <a:cs typeface="Arial"/>
              </a:rPr>
              <a:t>El número de estudiantes cursando la licenciatura supone un </a:t>
            </a:r>
            <a:r>
              <a:rPr lang="es-ES_tradnl" dirty="0">
                <a:cs typeface="Arial Black"/>
              </a:rPr>
              <a:t>16.5 %</a:t>
            </a:r>
            <a:r>
              <a:rPr lang="es-ES_tradnl" dirty="0">
                <a:cs typeface="Arial"/>
              </a:rPr>
              <a:t> de los </a:t>
            </a:r>
            <a:r>
              <a:rPr lang="es-ES_tradnl" dirty="0">
                <a:cs typeface="Arial Black"/>
              </a:rPr>
              <a:t>20,000</a:t>
            </a:r>
            <a:r>
              <a:rPr lang="es-ES_tradnl" dirty="0">
                <a:cs typeface="Arial"/>
              </a:rPr>
              <a:t> previstos.</a:t>
            </a:r>
          </a:p>
        </p:txBody>
      </p:sp>
      <p:sp>
        <p:nvSpPr>
          <p:cNvPr id="5" name="AutoShape 2" descr="Resultado de imagen para STUDENT ICON"/>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1028" name="Picture 4" descr="Resultado de imagen para STUDE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180" y="1320705"/>
            <a:ext cx="1135967" cy="11359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6">
            <a:extLst>
              <a:ext uri="{FF2B5EF4-FFF2-40B4-BE49-F238E27FC236}">
                <a16:creationId xmlns:a16="http://schemas.microsoft.com/office/drawing/2014/main" id="{9C13B91F-D767-4CBE-A8ED-632363DCA8F1}"/>
              </a:ext>
            </a:extLst>
          </p:cNvPr>
          <p:cNvSpPr/>
          <p:nvPr/>
        </p:nvSpPr>
        <p:spPr>
          <a:xfrm rot="5400000">
            <a:off x="2888441"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50</a:t>
            </a:fld>
            <a:endParaRPr lang="en-US"/>
          </a:p>
        </p:txBody>
      </p:sp>
    </p:spTree>
    <p:extLst>
      <p:ext uri="{BB962C8B-B14F-4D97-AF65-F5344CB8AC3E}">
        <p14:creationId xmlns:p14="http://schemas.microsoft.com/office/powerpoint/2010/main" val="198497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E208DCB4-FF62-488A-A515-DCF1EF21D2A7}"/>
              </a:ext>
            </a:extLst>
          </p:cNvPr>
          <p:cNvPicPr>
            <a:picLocks noChangeAspect="1"/>
          </p:cNvPicPr>
          <p:nvPr/>
        </p:nvPicPr>
        <p:blipFill rotWithShape="1">
          <a:blip r:embed="rId3">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3" name="TextBox 5">
            <a:extLst>
              <a:ext uri="{FF2B5EF4-FFF2-40B4-BE49-F238E27FC236}">
                <a16:creationId xmlns:a16="http://schemas.microsoft.com/office/drawing/2014/main" id="{685D1549-4813-49C2-A582-A1DF44270C9A}"/>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173741"/>
            <a:ext cx="1062424" cy="482705"/>
          </a:xfrm>
          <a:prstGeom prst="rect">
            <a:avLst/>
          </a:prstGeom>
          <a:noFill/>
          <a:ln cap="flat">
            <a:noFill/>
          </a:ln>
        </p:spPr>
      </p:pic>
      <p:sp>
        <p:nvSpPr>
          <p:cNvPr id="16" name="Rectángulo 6">
            <a:extLst>
              <a:ext uri="{FF2B5EF4-FFF2-40B4-BE49-F238E27FC236}">
                <a16:creationId xmlns:a16="http://schemas.microsoft.com/office/drawing/2014/main" id="{898A1D25-BF65-4344-8848-7E2D4A994634}"/>
              </a:ext>
            </a:extLst>
          </p:cNvPr>
          <p:cNvSpPr/>
          <p:nvPr/>
        </p:nvSpPr>
        <p:spPr>
          <a:xfrm rot="5400000">
            <a:off x="2888441"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graphicFrame>
        <p:nvGraphicFramePr>
          <p:cNvPr id="11" name="Tabla 9">
            <a:extLst>
              <a:ext uri="{FF2B5EF4-FFF2-40B4-BE49-F238E27FC236}">
                <a16:creationId xmlns:a16="http://schemas.microsoft.com/office/drawing/2014/main" id="{633CD592-339B-4752-9B2F-C94128F5B70C}"/>
              </a:ext>
            </a:extLst>
          </p:cNvPr>
          <p:cNvGraphicFramePr>
            <a:graphicFrameLocks noGrp="1"/>
          </p:cNvGraphicFramePr>
          <p:nvPr>
            <p:extLst>
              <p:ext uri="{D42A27DB-BD31-4B8C-83A1-F6EECF244321}">
                <p14:modId xmlns:p14="http://schemas.microsoft.com/office/powerpoint/2010/main" val="1163013533"/>
              </p:ext>
            </p:extLst>
          </p:nvPr>
        </p:nvGraphicFramePr>
        <p:xfrm>
          <a:off x="358095" y="736882"/>
          <a:ext cx="4189308" cy="3822397"/>
        </p:xfrm>
        <a:graphic>
          <a:graphicData uri="http://schemas.openxmlformats.org/drawingml/2006/table">
            <a:tbl>
              <a:tblPr firstRow="1" firstCol="1" bandRow="1">
                <a:tableStyleId>{FABFCF23-3B69-468F-B69F-88F6DE6A72F2}</a:tableStyleId>
              </a:tblPr>
              <a:tblGrid>
                <a:gridCol w="3471902">
                  <a:extLst>
                    <a:ext uri="{9D8B030D-6E8A-4147-A177-3AD203B41FA5}">
                      <a16:colId xmlns:a16="http://schemas.microsoft.com/office/drawing/2014/main" val="1537834085"/>
                    </a:ext>
                  </a:extLst>
                </a:gridCol>
                <a:gridCol w="717406">
                  <a:extLst>
                    <a:ext uri="{9D8B030D-6E8A-4147-A177-3AD203B41FA5}">
                      <a16:colId xmlns:a16="http://schemas.microsoft.com/office/drawing/2014/main" val="4075726411"/>
                    </a:ext>
                  </a:extLst>
                </a:gridCol>
              </a:tblGrid>
              <a:tr h="348588">
                <a:tc gridSpan="2">
                  <a:txBody>
                    <a:bodyPr/>
                    <a:lstStyle/>
                    <a:p>
                      <a:pPr marL="36000" algn="ctr" fontAlgn="auto">
                        <a:lnSpc>
                          <a:spcPct val="107000"/>
                        </a:lnSpc>
                        <a:spcAft>
                          <a:spcPts val="0"/>
                        </a:spcAft>
                      </a:pPr>
                      <a:r>
                        <a:rPr lang="es-ES" sz="1400" baseline="0" dirty="0">
                          <a:effectLst/>
                          <a:latin typeface="+mn-lt"/>
                        </a:rPr>
                        <a:t>Programa Docentes de Excelencia (Necesidades 2019)</a:t>
                      </a:r>
                      <a:endParaRPr lang="es-DO" sz="140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FAADC"/>
                    </a:solidFill>
                  </a:tcPr>
                </a:tc>
                <a:tc hMerge="1">
                  <a:txBody>
                    <a:bodyPr/>
                    <a:lstStyle/>
                    <a:p>
                      <a:endParaRPr lang="es-DO"/>
                    </a:p>
                  </a:txBody>
                  <a:tcPr/>
                </a:tc>
                <a:extLst>
                  <a:ext uri="{0D108BD9-81ED-4DB2-BD59-A6C34878D82A}">
                    <a16:rowId xmlns:a16="http://schemas.microsoft.com/office/drawing/2014/main" val="880522005"/>
                  </a:ext>
                </a:extLst>
              </a:tr>
              <a:tr h="332509">
                <a:tc>
                  <a:txBody>
                    <a:bodyPr/>
                    <a:lstStyle/>
                    <a:p>
                      <a:pPr marL="36000" algn="ctr" fontAlgn="auto">
                        <a:lnSpc>
                          <a:spcPct val="107000"/>
                        </a:lnSpc>
                        <a:spcAft>
                          <a:spcPts val="0"/>
                        </a:spcAft>
                      </a:pPr>
                      <a:r>
                        <a:rPr lang="es-DO" sz="1400" baseline="0" dirty="0">
                          <a:solidFill>
                            <a:schemeClr val="bg1"/>
                          </a:solidFill>
                          <a:effectLst/>
                          <a:latin typeface="+mn-lt"/>
                        </a:rPr>
                        <a:t>Especialidad</a:t>
                      </a:r>
                      <a:endParaRPr lang="es-DO" sz="1400" baseline="0" dirty="0">
                        <a:solidFill>
                          <a:schemeClr val="bg1"/>
                        </a:solidFill>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8FAADC"/>
                    </a:solidFill>
                  </a:tcPr>
                </a:tc>
                <a:tc>
                  <a:txBody>
                    <a:bodyPr/>
                    <a:lstStyle/>
                    <a:p>
                      <a:pPr marL="0" algn="ctr" fontAlgn="auto">
                        <a:lnSpc>
                          <a:spcPct val="107000"/>
                        </a:lnSpc>
                        <a:spcAft>
                          <a:spcPts val="0"/>
                        </a:spcAft>
                      </a:pPr>
                      <a:r>
                        <a:rPr lang="es-DO" sz="1400" b="1" baseline="0" dirty="0">
                          <a:solidFill>
                            <a:schemeClr val="bg1"/>
                          </a:solidFill>
                          <a:effectLst/>
                          <a:latin typeface="+mn-lt"/>
                        </a:rPr>
                        <a:t>Plazas</a:t>
                      </a:r>
                      <a:endParaRPr lang="es-DO" sz="1400" b="1" baseline="0" dirty="0">
                        <a:solidFill>
                          <a:schemeClr val="bg1"/>
                        </a:solidFill>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8FAADC"/>
                    </a:solidFill>
                  </a:tcPr>
                </a:tc>
                <a:extLst>
                  <a:ext uri="{0D108BD9-81ED-4DB2-BD59-A6C34878D82A}">
                    <a16:rowId xmlns:a16="http://schemas.microsoft.com/office/drawing/2014/main" val="804890924"/>
                  </a:ext>
                </a:extLst>
              </a:tr>
              <a:tr h="240205">
                <a:tc>
                  <a:txBody>
                    <a:bodyPr/>
                    <a:lstStyle/>
                    <a:p>
                      <a:pPr marL="36000" algn="l" fontAlgn="auto">
                        <a:lnSpc>
                          <a:spcPct val="107000"/>
                        </a:lnSpc>
                        <a:spcAft>
                          <a:spcPts val="0"/>
                        </a:spcAft>
                      </a:pPr>
                      <a:r>
                        <a:rPr lang="es-DO" sz="1400" b="0" baseline="0" dirty="0">
                          <a:effectLst/>
                          <a:latin typeface="+mn-lt"/>
                        </a:rPr>
                        <a:t>Educación Inicial</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0" baseline="0" dirty="0">
                          <a:effectLst/>
                          <a:latin typeface="+mn-lt"/>
                        </a:rPr>
                        <a:t>80</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3024538"/>
                  </a:ext>
                </a:extLst>
              </a:tr>
              <a:tr h="240205">
                <a:tc>
                  <a:txBody>
                    <a:bodyPr/>
                    <a:lstStyle/>
                    <a:p>
                      <a:pPr marL="36000" algn="l" fontAlgn="auto">
                        <a:lnSpc>
                          <a:spcPct val="107000"/>
                        </a:lnSpc>
                        <a:spcAft>
                          <a:spcPts val="0"/>
                        </a:spcAft>
                      </a:pPr>
                      <a:r>
                        <a:rPr lang="es-DO" sz="1400" b="0" baseline="0" dirty="0">
                          <a:effectLst/>
                          <a:latin typeface="+mn-lt"/>
                        </a:rPr>
                        <a:t>Educación Primaria, Primer Ciclo</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0" baseline="0" dirty="0">
                          <a:effectLst/>
                          <a:latin typeface="+mn-lt"/>
                        </a:rPr>
                        <a:t>160</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6061215"/>
                  </a:ext>
                </a:extLst>
              </a:tr>
              <a:tr h="240205">
                <a:tc>
                  <a:txBody>
                    <a:bodyPr/>
                    <a:lstStyle/>
                    <a:p>
                      <a:pPr marL="36000" algn="l" fontAlgn="auto">
                        <a:lnSpc>
                          <a:spcPct val="107000"/>
                        </a:lnSpc>
                        <a:spcAft>
                          <a:spcPts val="0"/>
                        </a:spcAft>
                      </a:pPr>
                      <a:r>
                        <a:rPr lang="es-DO" sz="1400" b="0" baseline="0" dirty="0">
                          <a:effectLst/>
                          <a:latin typeface="+mn-lt"/>
                        </a:rPr>
                        <a:t>Educación Primaria, Segundo Ciclo</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0" baseline="0" dirty="0">
                          <a:effectLst/>
                          <a:latin typeface="+mn-lt"/>
                        </a:rPr>
                        <a:t>160</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86812018"/>
                  </a:ext>
                </a:extLst>
              </a:tr>
              <a:tr h="240205">
                <a:tc>
                  <a:txBody>
                    <a:bodyPr/>
                    <a:lstStyle/>
                    <a:p>
                      <a:pPr marL="36000" algn="l" fontAlgn="auto">
                        <a:lnSpc>
                          <a:spcPct val="107000"/>
                        </a:lnSpc>
                        <a:spcAft>
                          <a:spcPts val="0"/>
                        </a:spcAft>
                      </a:pPr>
                      <a:r>
                        <a:rPr lang="es-DO" sz="1400" b="1" baseline="0" dirty="0">
                          <a:effectLst/>
                          <a:latin typeface="+mn-lt"/>
                        </a:rPr>
                        <a:t>Educación Física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800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11774312"/>
                  </a:ext>
                </a:extLst>
              </a:tr>
              <a:tr h="240205">
                <a:tc>
                  <a:txBody>
                    <a:bodyPr/>
                    <a:lstStyle/>
                    <a:p>
                      <a:pPr marL="36000" algn="l" fontAlgn="auto">
                        <a:lnSpc>
                          <a:spcPct val="107000"/>
                        </a:lnSpc>
                        <a:spcAft>
                          <a:spcPts val="0"/>
                        </a:spcAft>
                      </a:pPr>
                      <a:r>
                        <a:rPr lang="es-DO" sz="1400" b="1" baseline="0" dirty="0">
                          <a:effectLst/>
                          <a:latin typeface="+mn-lt"/>
                        </a:rPr>
                        <a:t>Educación Artística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1,480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016230"/>
                  </a:ext>
                </a:extLst>
              </a:tr>
              <a:tr h="240205">
                <a:tc>
                  <a:txBody>
                    <a:bodyPr/>
                    <a:lstStyle/>
                    <a:p>
                      <a:pPr marL="36000" algn="l" fontAlgn="auto">
                        <a:lnSpc>
                          <a:spcPct val="107000"/>
                        </a:lnSpc>
                        <a:spcAft>
                          <a:spcPts val="0"/>
                        </a:spcAft>
                      </a:pPr>
                      <a:r>
                        <a:rPr lang="es-DO" sz="1400" b="1" baseline="0" dirty="0">
                          <a:effectLst/>
                          <a:latin typeface="+mn-lt"/>
                        </a:rPr>
                        <a:t>Idiomas</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3,240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1640114"/>
                  </a:ext>
                </a:extLst>
              </a:tr>
              <a:tr h="240205">
                <a:tc>
                  <a:txBody>
                    <a:bodyPr/>
                    <a:lstStyle/>
                    <a:p>
                      <a:pPr marL="36000" algn="l" fontAlgn="auto">
                        <a:lnSpc>
                          <a:spcPct val="107000"/>
                        </a:lnSpc>
                        <a:spcAft>
                          <a:spcPts val="0"/>
                        </a:spcAft>
                      </a:pPr>
                      <a:r>
                        <a:rPr lang="es-DO" sz="1400" b="1" baseline="0" dirty="0">
                          <a:effectLst/>
                          <a:latin typeface="+mn-lt"/>
                        </a:rPr>
                        <a:t>Ciencias Sociales, Secundaria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1,360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88091195"/>
                  </a:ext>
                </a:extLst>
              </a:tr>
              <a:tr h="258840">
                <a:tc>
                  <a:txBody>
                    <a:bodyPr/>
                    <a:lstStyle/>
                    <a:p>
                      <a:pPr marL="36000" algn="l" fontAlgn="auto">
                        <a:lnSpc>
                          <a:spcPct val="107000"/>
                        </a:lnSpc>
                        <a:spcAft>
                          <a:spcPts val="0"/>
                        </a:spcAft>
                      </a:pPr>
                      <a:r>
                        <a:rPr lang="es-DO" sz="1400" b="0" baseline="0" dirty="0">
                          <a:effectLst/>
                          <a:latin typeface="+mn-lt"/>
                        </a:rPr>
                        <a:t>Lengua Española y Literatura, Secundaria</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0" baseline="0" dirty="0">
                          <a:effectLst/>
                          <a:latin typeface="+mn-lt"/>
                        </a:rPr>
                        <a:t>60</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7288292"/>
                  </a:ext>
                </a:extLst>
              </a:tr>
              <a:tr h="240205">
                <a:tc>
                  <a:txBody>
                    <a:bodyPr/>
                    <a:lstStyle/>
                    <a:p>
                      <a:pPr marL="36000" algn="l" fontAlgn="auto">
                        <a:lnSpc>
                          <a:spcPct val="107000"/>
                        </a:lnSpc>
                        <a:spcAft>
                          <a:spcPts val="0"/>
                        </a:spcAft>
                      </a:pPr>
                      <a:r>
                        <a:rPr lang="es-DO" sz="1400" b="1" baseline="0" dirty="0">
                          <a:effectLst/>
                          <a:latin typeface="+mn-lt"/>
                        </a:rPr>
                        <a:t>Matemáticas, Secundaria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1,100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49091230"/>
                  </a:ext>
                </a:extLst>
              </a:tr>
              <a:tr h="240205">
                <a:tc>
                  <a:txBody>
                    <a:bodyPr/>
                    <a:lstStyle/>
                    <a:p>
                      <a:pPr marL="36000" algn="l" fontAlgn="auto">
                        <a:lnSpc>
                          <a:spcPct val="107000"/>
                        </a:lnSpc>
                        <a:spcAft>
                          <a:spcPts val="0"/>
                        </a:spcAft>
                      </a:pPr>
                      <a:r>
                        <a:rPr lang="es-DO" sz="1400" b="0" baseline="0" dirty="0">
                          <a:effectLst/>
                          <a:latin typeface="+mn-lt"/>
                        </a:rPr>
                        <a:t>Biología, Secundaria</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0" baseline="0" dirty="0">
                          <a:effectLst/>
                          <a:latin typeface="+mn-lt"/>
                        </a:rPr>
                        <a:t>240</a:t>
                      </a:r>
                      <a:endParaRPr lang="es-DO" sz="1400" b="0"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8898393"/>
                  </a:ext>
                </a:extLst>
              </a:tr>
              <a:tr h="240205">
                <a:tc>
                  <a:txBody>
                    <a:bodyPr/>
                    <a:lstStyle/>
                    <a:p>
                      <a:pPr marL="36000" algn="l" fontAlgn="auto">
                        <a:lnSpc>
                          <a:spcPct val="107000"/>
                        </a:lnSpc>
                        <a:spcAft>
                          <a:spcPts val="0"/>
                        </a:spcAft>
                      </a:pPr>
                      <a:r>
                        <a:rPr lang="es-DO" sz="1400" b="1" baseline="0" dirty="0">
                          <a:effectLst/>
                          <a:latin typeface="+mn-lt"/>
                        </a:rPr>
                        <a:t>Química, Secundaria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520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0510829"/>
                  </a:ext>
                </a:extLst>
              </a:tr>
              <a:tr h="240205">
                <a:tc>
                  <a:txBody>
                    <a:bodyPr/>
                    <a:lstStyle/>
                    <a:p>
                      <a:pPr marL="36000" algn="l" fontAlgn="auto">
                        <a:lnSpc>
                          <a:spcPct val="107000"/>
                        </a:lnSpc>
                        <a:spcAft>
                          <a:spcPts val="0"/>
                        </a:spcAft>
                      </a:pPr>
                      <a:r>
                        <a:rPr lang="es-DO" sz="1400" b="1" baseline="0" dirty="0">
                          <a:effectLst/>
                          <a:latin typeface="+mn-lt"/>
                        </a:rPr>
                        <a:t>Física, Secundaria</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560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699861"/>
                  </a:ext>
                </a:extLst>
              </a:tr>
              <a:tr h="240205">
                <a:tc>
                  <a:txBody>
                    <a:bodyPr/>
                    <a:lstStyle/>
                    <a:p>
                      <a:pPr marL="36000" algn="l" fontAlgn="auto">
                        <a:lnSpc>
                          <a:spcPct val="107000"/>
                        </a:lnSpc>
                        <a:spcAft>
                          <a:spcPts val="0"/>
                        </a:spcAft>
                      </a:pPr>
                      <a:r>
                        <a:rPr lang="es-DO" sz="1400" b="1" baseline="0" dirty="0">
                          <a:effectLst/>
                          <a:latin typeface="+mn-lt"/>
                        </a:rPr>
                        <a:t>Total</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w="12700" cap="flat" cmpd="sng" algn="ctr">
                      <a:solidFill>
                        <a:schemeClr val="accent5">
                          <a:lumMod val="75000"/>
                        </a:schemeClr>
                      </a:solidFill>
                      <a:prstDash val="solid"/>
                      <a:round/>
                      <a:headEnd type="none" w="med" len="med"/>
                      <a:tailEnd type="none" w="med" len="med"/>
                    </a:lnL>
                    <a:lnR>
                      <a:noFill/>
                    </a:lnR>
                    <a:lnT w="12700" cmpd="sng">
                      <a:noFill/>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r" fontAlgn="auto">
                        <a:lnSpc>
                          <a:spcPct val="107000"/>
                        </a:lnSpc>
                        <a:spcAft>
                          <a:spcPts val="0"/>
                        </a:spcAft>
                      </a:pPr>
                      <a:r>
                        <a:rPr lang="es-DO" sz="1400" b="1" baseline="0" dirty="0">
                          <a:effectLst/>
                          <a:latin typeface="+mn-lt"/>
                        </a:rPr>
                        <a:t>9,760</a:t>
                      </a:r>
                      <a:endParaRPr lang="es-DO" sz="1400" b="1" baseline="0" dirty="0">
                        <a:effectLst/>
                        <a:latin typeface="+mn-lt"/>
                        <a:ea typeface="Calibri" panose="020F0502020204030204" pitchFamily="34" charset="0"/>
                        <a:cs typeface="Times New Roman" panose="02020603050405020304" pitchFamily="18" charset="0"/>
                      </a:endParaRPr>
                    </a:p>
                  </a:txBody>
                  <a:tcPr marL="35254" marR="35254" marT="0" marB="0" anchor="ctr">
                    <a:lnL>
                      <a:noFill/>
                    </a:lnL>
                    <a:lnR w="12700" cap="flat" cmpd="sng" algn="ctr">
                      <a:solidFill>
                        <a:schemeClr val="accent5">
                          <a:lumMod val="75000"/>
                        </a:schemeClr>
                      </a:solidFill>
                      <a:prstDash val="solid"/>
                      <a:round/>
                      <a:headEnd type="none" w="med" len="med"/>
                      <a:tailEnd type="none" w="med" len="med"/>
                    </a:lnR>
                    <a:lnT w="12700" cmpd="sng">
                      <a:noFill/>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1971232"/>
                  </a:ext>
                </a:extLst>
              </a:tr>
            </a:tbl>
          </a:graphicData>
        </a:graphic>
      </p:graphicFrame>
      <p:pic>
        <p:nvPicPr>
          <p:cNvPr id="12" name="Imagen 1">
            <a:extLst>
              <a:ext uri="{FF2B5EF4-FFF2-40B4-BE49-F238E27FC236}">
                <a16:creationId xmlns:a16="http://schemas.microsoft.com/office/drawing/2014/main" id="{47DBD672-24D1-42AE-AD53-7569F3B68B12}"/>
              </a:ext>
            </a:extLst>
          </p:cNvPr>
          <p:cNvPicPr>
            <a:picLocks noChangeAspect="1"/>
          </p:cNvPicPr>
          <p:nvPr/>
        </p:nvPicPr>
        <p:blipFill>
          <a:blip r:embed="rId5"/>
          <a:stretch>
            <a:fillRect/>
          </a:stretch>
        </p:blipFill>
        <p:spPr>
          <a:xfrm>
            <a:off x="4678543" y="1106877"/>
            <a:ext cx="4115303" cy="2049606"/>
          </a:xfrm>
          <a:prstGeom prst="rect">
            <a:avLst/>
          </a:prstGeom>
          <a:ln w="12700">
            <a:solidFill>
              <a:srgbClr val="8FAADC"/>
            </a:solidFill>
          </a:ln>
        </p:spPr>
      </p:pic>
      <p:sp>
        <p:nvSpPr>
          <p:cNvPr id="4" name="Rectangle 3"/>
          <p:cNvSpPr/>
          <p:nvPr/>
        </p:nvSpPr>
        <p:spPr>
          <a:xfrm>
            <a:off x="4663939" y="736882"/>
            <a:ext cx="4143790" cy="338554"/>
          </a:xfrm>
          <a:prstGeom prst="rect">
            <a:avLst/>
          </a:prstGeom>
          <a:solidFill>
            <a:srgbClr val="FFF8EB"/>
          </a:solidFill>
          <a:ln>
            <a:solidFill>
              <a:schemeClr val="tx2">
                <a:lumMod val="40000"/>
                <a:lumOff val="60000"/>
              </a:schemeClr>
            </a:solidFill>
          </a:ln>
        </p:spPr>
        <p:txBody>
          <a:bodyPr wrap="square">
            <a:spAutoFit/>
          </a:bodyPr>
          <a:lstStyle/>
          <a:p>
            <a:pPr algn="ctr"/>
            <a:r>
              <a:rPr lang="es-ES_tradnl" sz="1600" b="1" dirty="0">
                <a:solidFill>
                  <a:srgbClr val="7798DF"/>
                </a:solidFill>
                <a:cs typeface="Arial"/>
              </a:rPr>
              <a:t>Necesidades docentes RD 2017-2040. CEPAL</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51</a:t>
            </a:fld>
            <a:endParaRPr lang="en-US"/>
          </a:p>
        </p:txBody>
      </p:sp>
      <p:sp>
        <p:nvSpPr>
          <p:cNvPr id="15" name="Rectangle 3">
            <a:extLst>
              <a:ext uri="{FF2B5EF4-FFF2-40B4-BE49-F238E27FC236}">
                <a16:creationId xmlns:a16="http://schemas.microsoft.com/office/drawing/2014/main" id="{ECD6051C-6B86-4F31-B6C3-1FE10AAD1F40}"/>
              </a:ext>
            </a:extLst>
          </p:cNvPr>
          <p:cNvSpPr/>
          <p:nvPr/>
        </p:nvSpPr>
        <p:spPr>
          <a:xfrm>
            <a:off x="4663938" y="3296441"/>
            <a:ext cx="4129907" cy="1077218"/>
          </a:xfrm>
          <a:prstGeom prst="rect">
            <a:avLst/>
          </a:prstGeom>
        </p:spPr>
        <p:txBody>
          <a:bodyPr wrap="square">
            <a:spAutoFit/>
          </a:bodyPr>
          <a:lstStyle/>
          <a:p>
            <a:pPr algn="ctr"/>
            <a:r>
              <a:rPr lang="es-ES_tradnl" sz="1600" dirty="0">
                <a:cs typeface="Arial"/>
              </a:rPr>
              <a:t>Las necesidades se concentran en maestros especialistas (Idiomas, Artes y Educación Física) y en profesores de Secundaria de Matemáticas, Ciencias Naturales y Ciencias Sociales</a:t>
            </a:r>
          </a:p>
        </p:txBody>
      </p:sp>
    </p:spTree>
    <p:extLst>
      <p:ext uri="{BB962C8B-B14F-4D97-AF65-F5344CB8AC3E}">
        <p14:creationId xmlns:p14="http://schemas.microsoft.com/office/powerpoint/2010/main" val="2172213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6AED43C8-DAC4-4901-A061-1A953450D9B3}"/>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2" name="TextBox 5">
            <a:extLst>
              <a:ext uri="{FF2B5EF4-FFF2-40B4-BE49-F238E27FC236}">
                <a16:creationId xmlns:a16="http://schemas.microsoft.com/office/drawing/2014/main" id="{7BDA00FF-2D95-4A6F-9395-34CB9BA6A275}"/>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9" name="Tabla 11">
            <a:extLst>
              <a:ext uri="{FF2B5EF4-FFF2-40B4-BE49-F238E27FC236}">
                <a16:creationId xmlns:a16="http://schemas.microsoft.com/office/drawing/2014/main" id="{5D2360CA-4739-421D-8E2E-283955957D0B}"/>
              </a:ext>
            </a:extLst>
          </p:cNvPr>
          <p:cNvGraphicFramePr>
            <a:graphicFrameLocks noGrp="1"/>
          </p:cNvGraphicFramePr>
          <p:nvPr>
            <p:extLst>
              <p:ext uri="{D42A27DB-BD31-4B8C-83A1-F6EECF244321}">
                <p14:modId xmlns:p14="http://schemas.microsoft.com/office/powerpoint/2010/main" val="1956738922"/>
              </p:ext>
            </p:extLst>
          </p:nvPr>
        </p:nvGraphicFramePr>
        <p:xfrm>
          <a:off x="485175" y="847865"/>
          <a:ext cx="8156945" cy="3667759"/>
        </p:xfrm>
        <a:graphic>
          <a:graphicData uri="http://schemas.openxmlformats.org/drawingml/2006/table">
            <a:tbl>
              <a:tblPr firstCol="1" bandRow="1">
                <a:tableStyleId>{5C22544A-7EE6-4342-B048-85BDC9FD1C3A}</a:tableStyleId>
              </a:tblPr>
              <a:tblGrid>
                <a:gridCol w="1270889">
                  <a:extLst>
                    <a:ext uri="{9D8B030D-6E8A-4147-A177-3AD203B41FA5}">
                      <a16:colId xmlns:a16="http://schemas.microsoft.com/office/drawing/2014/main" val="1138127990"/>
                    </a:ext>
                  </a:extLst>
                </a:gridCol>
                <a:gridCol w="6886056">
                  <a:extLst>
                    <a:ext uri="{9D8B030D-6E8A-4147-A177-3AD203B41FA5}">
                      <a16:colId xmlns:a16="http://schemas.microsoft.com/office/drawing/2014/main" val="3237603029"/>
                    </a:ext>
                  </a:extLst>
                </a:gridCol>
              </a:tblGrid>
              <a:tr h="2172392">
                <a:tc>
                  <a:txBody>
                    <a:bodyPr/>
                    <a:lstStyle/>
                    <a:p>
                      <a:r>
                        <a:rPr lang="es-ES" sz="1400" dirty="0"/>
                        <a:t>Concurso oposición</a:t>
                      </a:r>
                      <a:endParaRPr lang="es-DO" sz="1400" b="1" dirty="0">
                        <a:solidFill>
                          <a:schemeClr val="tx1"/>
                        </a:solidFill>
                      </a:endParaRPr>
                    </a:p>
                  </a:txBody>
                  <a:tcPr/>
                </a:tc>
                <a:tc>
                  <a:txBody>
                    <a:bodyPr/>
                    <a:lstStyle/>
                    <a:p>
                      <a:pPr marL="342900" indent="-342900">
                        <a:buFont typeface="Arial" panose="020B0604020202020204" pitchFamily="34" charset="0"/>
                        <a:buChar char="•"/>
                      </a:pPr>
                      <a:r>
                        <a:rPr lang="es-ES" sz="1600" dirty="0"/>
                        <a:t>El último concurso fue convocado en el año 2016</a:t>
                      </a:r>
                      <a:r>
                        <a:rPr lang="es-DO" sz="1600" dirty="0"/>
                        <a:t>. </a:t>
                      </a:r>
                    </a:p>
                    <a:p>
                      <a:pPr marL="800100" lvl="1" indent="-342900">
                        <a:buFont typeface="Arial" panose="020B0604020202020204" pitchFamily="34" charset="0"/>
                        <a:buChar char="•"/>
                      </a:pPr>
                      <a:r>
                        <a:rPr lang="es-ES" sz="1600" kern="1200" dirty="0">
                          <a:effectLst/>
                        </a:rPr>
                        <a:t>Participaron 22,176 postulantes  </a:t>
                      </a:r>
                    </a:p>
                    <a:p>
                      <a:pPr marL="800100" lvl="1" indent="-342900">
                        <a:buFont typeface="Arial" panose="020B0604020202020204" pitchFamily="34" charset="0"/>
                        <a:buChar char="•"/>
                      </a:pPr>
                      <a:r>
                        <a:rPr lang="es-ES" sz="1600" kern="1200" dirty="0">
                          <a:effectLst/>
                        </a:rPr>
                        <a:t>Fueron seleccionados 6,657 docentes que pasaron al banco de elegibles.</a:t>
                      </a:r>
                    </a:p>
                    <a:p>
                      <a:pPr marL="342900" indent="-342900">
                        <a:buFont typeface="Arial" panose="020B0604020202020204" pitchFamily="34" charset="0"/>
                        <a:buChar char="•"/>
                      </a:pPr>
                      <a:r>
                        <a:rPr lang="es-ES" sz="1600" kern="1200" dirty="0">
                          <a:effectLst/>
                        </a:rPr>
                        <a:t>La ADP crítica la contratación sin concurso de maestros y estudiantes de término en el año 2018. </a:t>
                      </a:r>
                    </a:p>
                    <a:p>
                      <a:pPr marL="342900" indent="-342900">
                        <a:buFont typeface="Arial" panose="020B0604020202020204" pitchFamily="34" charset="0"/>
                        <a:buChar char="•"/>
                      </a:pPr>
                      <a:r>
                        <a:rPr lang="es-ES" sz="1600" kern="1200" dirty="0">
                          <a:effectLst/>
                        </a:rPr>
                        <a:t>El MINERD reconoce que </a:t>
                      </a:r>
                      <a:r>
                        <a:rPr lang="es-DO" sz="1600" kern="1200" dirty="0">
                          <a:effectLst/>
                        </a:rPr>
                        <a:t>ha sido necesaria la contratación por un año de 6,225 docentes y estudiantes, para responder provisionalmente a las necesidades del año lectivo 2018-2019, ante el agotamiento del banco de elegibles.</a:t>
                      </a:r>
                      <a:endParaRPr lang="es-DO" sz="1600" dirty="0">
                        <a:solidFill>
                          <a:srgbClr val="FF0000"/>
                        </a:solidFill>
                      </a:endParaRPr>
                    </a:p>
                  </a:txBody>
                  <a:tcPr/>
                </a:tc>
                <a:extLst>
                  <a:ext uri="{0D108BD9-81ED-4DB2-BD59-A6C34878D82A}">
                    <a16:rowId xmlns:a16="http://schemas.microsoft.com/office/drawing/2014/main" val="961633555"/>
                  </a:ext>
                </a:extLst>
              </a:tr>
              <a:tr h="1137919">
                <a:tc>
                  <a:txBody>
                    <a:bodyPr/>
                    <a:lstStyle/>
                    <a:p>
                      <a:r>
                        <a:rPr lang="es-ES" sz="1400" dirty="0"/>
                        <a:t>Inducción</a:t>
                      </a:r>
                      <a:endParaRPr lang="es-DO" sz="1400" b="1" dirty="0">
                        <a:solidFill>
                          <a:schemeClr val="tx1"/>
                        </a:solidFill>
                      </a:endParaRPr>
                    </a:p>
                  </a:txBody>
                  <a:tcPr/>
                </a:tc>
                <a:tc>
                  <a:txBody>
                    <a:bodyPr/>
                    <a:lstStyle/>
                    <a:p>
                      <a:pPr marL="342900" indent="-342900" algn="l" defTabSz="457200" rtl="0" eaLnBrk="1" fontAlgn="base" latinLnBrk="0" hangingPunct="1">
                        <a:spcBef>
                          <a:spcPts val="0"/>
                        </a:spcBef>
                        <a:spcAft>
                          <a:spcPts val="0"/>
                        </a:spcAft>
                        <a:buFont typeface="Arial" panose="020B0604020202020204" pitchFamily="34" charset="0"/>
                        <a:buChar char="•"/>
                      </a:pPr>
                      <a:r>
                        <a:rPr lang="es-DO" sz="1600" kern="1200" dirty="0">
                          <a:solidFill>
                            <a:schemeClr val="dk1"/>
                          </a:solidFill>
                          <a:effectLst/>
                          <a:latin typeface="+mn-lt"/>
                          <a:ea typeface="+mn-ea"/>
                          <a:cs typeface="+mn-cs"/>
                        </a:rPr>
                        <a:t>14 de mayo de 2018, el MINERD aprobó la Resolución 01-2018, que pauta el inicio del Programa Nacional de Inducción para docentes de nuevo ingreso.</a:t>
                      </a:r>
                    </a:p>
                    <a:p>
                      <a:pPr marL="342900" indent="-342900" algn="l" defTabSz="457200" rtl="0" eaLnBrk="1" fontAlgn="base" latinLnBrk="0" hangingPunct="1">
                        <a:spcBef>
                          <a:spcPts val="0"/>
                        </a:spcBef>
                        <a:spcAft>
                          <a:spcPts val="0"/>
                        </a:spcAft>
                        <a:buFont typeface="Arial" panose="020B0604020202020204" pitchFamily="34" charset="0"/>
                        <a:buChar char="•"/>
                      </a:pPr>
                      <a:r>
                        <a:rPr lang="es-DO" sz="1600" kern="1200" dirty="0">
                          <a:solidFill>
                            <a:schemeClr val="dk1"/>
                          </a:solidFill>
                          <a:effectLst/>
                          <a:latin typeface="+mn-lt"/>
                          <a:ea typeface="+mn-ea"/>
                          <a:cs typeface="+mn-cs"/>
                        </a:rPr>
                        <a:t>El programa trabajó con 5,156 docentes monitoreados por 1,030 acompañantes, 40 tutores y 10 coordinadores virtuales para el seguimiento.</a:t>
                      </a:r>
                    </a:p>
                  </a:txBody>
                  <a:tcPr/>
                </a:tc>
                <a:extLst>
                  <a:ext uri="{0D108BD9-81ED-4DB2-BD59-A6C34878D82A}">
                    <a16:rowId xmlns:a16="http://schemas.microsoft.com/office/drawing/2014/main" val="377763265"/>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3" name="Rectángulo 6">
            <a:extLst>
              <a:ext uri="{FF2B5EF4-FFF2-40B4-BE49-F238E27FC236}">
                <a16:creationId xmlns:a16="http://schemas.microsoft.com/office/drawing/2014/main" id="{0613B057-8642-41BC-A442-28E17EAB9F2D}"/>
              </a:ext>
            </a:extLst>
          </p:cNvPr>
          <p:cNvSpPr/>
          <p:nvPr/>
        </p:nvSpPr>
        <p:spPr>
          <a:xfrm rot="5400000">
            <a:off x="2899311" y="-122234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CARRERA DOCENTE</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52</a:t>
            </a:fld>
            <a:endParaRPr lang="en-US"/>
          </a:p>
        </p:txBody>
      </p:sp>
    </p:spTree>
    <p:extLst>
      <p:ext uri="{BB962C8B-B14F-4D97-AF65-F5344CB8AC3E}">
        <p14:creationId xmlns:p14="http://schemas.microsoft.com/office/powerpoint/2010/main" val="1157355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CAA25D25-411C-49EB-AE4F-00AEB4DE3ABD}"/>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2" name="TextBox 5">
            <a:extLst>
              <a:ext uri="{FF2B5EF4-FFF2-40B4-BE49-F238E27FC236}">
                <a16:creationId xmlns:a16="http://schemas.microsoft.com/office/drawing/2014/main" id="{8A161025-43E8-444F-A4CE-B726AA146A79}"/>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2899311" y="-122234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CARRERA DOCENTE</a:t>
            </a:r>
          </a:p>
        </p:txBody>
      </p:sp>
      <p:graphicFrame>
        <p:nvGraphicFramePr>
          <p:cNvPr id="9" name="Tabla 11">
            <a:extLst>
              <a:ext uri="{FF2B5EF4-FFF2-40B4-BE49-F238E27FC236}">
                <a16:creationId xmlns:a16="http://schemas.microsoft.com/office/drawing/2014/main" id="{5D2360CA-4739-421D-8E2E-283955957D0B}"/>
              </a:ext>
            </a:extLst>
          </p:cNvPr>
          <p:cNvGraphicFramePr>
            <a:graphicFrameLocks noGrp="1"/>
          </p:cNvGraphicFramePr>
          <p:nvPr>
            <p:extLst>
              <p:ext uri="{D42A27DB-BD31-4B8C-83A1-F6EECF244321}">
                <p14:modId xmlns:p14="http://schemas.microsoft.com/office/powerpoint/2010/main" val="3715665310"/>
              </p:ext>
            </p:extLst>
          </p:nvPr>
        </p:nvGraphicFramePr>
        <p:xfrm>
          <a:off x="493527" y="851452"/>
          <a:ext cx="8156945" cy="2626122"/>
        </p:xfrm>
        <a:graphic>
          <a:graphicData uri="http://schemas.openxmlformats.org/drawingml/2006/table">
            <a:tbl>
              <a:tblPr firstCol="1" bandRow="1">
                <a:tableStyleId>{5C22544A-7EE6-4342-B048-85BDC9FD1C3A}</a:tableStyleId>
              </a:tblPr>
              <a:tblGrid>
                <a:gridCol w="1311728">
                  <a:extLst>
                    <a:ext uri="{9D8B030D-6E8A-4147-A177-3AD203B41FA5}">
                      <a16:colId xmlns:a16="http://schemas.microsoft.com/office/drawing/2014/main" val="1138127990"/>
                    </a:ext>
                  </a:extLst>
                </a:gridCol>
                <a:gridCol w="6845217">
                  <a:extLst>
                    <a:ext uri="{9D8B030D-6E8A-4147-A177-3AD203B41FA5}">
                      <a16:colId xmlns:a16="http://schemas.microsoft.com/office/drawing/2014/main" val="3237603029"/>
                    </a:ext>
                  </a:extLst>
                </a:gridCol>
              </a:tblGrid>
              <a:tr h="1424745">
                <a:tc>
                  <a:txBody>
                    <a:bodyPr/>
                    <a:lstStyle/>
                    <a:p>
                      <a:r>
                        <a:rPr lang="es-ES" sz="1600" dirty="0"/>
                        <a:t>Evaluación del desempeño</a:t>
                      </a:r>
                      <a:endParaRPr lang="es-DO" sz="1600" b="1" dirty="0">
                        <a:solidFill>
                          <a:schemeClr val="tx1"/>
                        </a:solidFill>
                      </a:endParaRPr>
                    </a:p>
                  </a:txBody>
                  <a:tcPr/>
                </a:tc>
                <a:tc>
                  <a:txBody>
                    <a:bodyPr/>
                    <a:lstStyle/>
                    <a:p>
                      <a:pPr marL="342900" indent="-342900">
                        <a:buFont typeface="Arial" panose="020B0604020202020204" pitchFamily="34" charset="0"/>
                        <a:buChar char="•"/>
                      </a:pPr>
                      <a:r>
                        <a:rPr lang="es-DO" sz="1400" kern="1200" dirty="0">
                          <a:effectLst/>
                        </a:rPr>
                        <a:t>A fines de 2017 se realizó la evaluación de 60,100 docentes con trabajo en aula, continuando en el 2018 con la evaluación del resto de personal docente.</a:t>
                      </a:r>
                    </a:p>
                    <a:p>
                      <a:pPr marL="342900" indent="-342900">
                        <a:buFont typeface="Arial" panose="020B0604020202020204" pitchFamily="34" charset="0"/>
                        <a:buChar char="•"/>
                      </a:pPr>
                      <a:r>
                        <a:rPr lang="es-DO" sz="1400" kern="1200" dirty="0">
                          <a:effectLst/>
                        </a:rPr>
                        <a:t>Un 2.9% obtuvo la calificación de destacado y un 23,9% competente. </a:t>
                      </a:r>
                    </a:p>
                    <a:p>
                      <a:pPr marL="342900" indent="-342900">
                        <a:buFont typeface="Arial" panose="020B0604020202020204" pitchFamily="34" charset="0"/>
                        <a:buChar char="•"/>
                      </a:pPr>
                      <a:r>
                        <a:rPr lang="es-DO" sz="1400" kern="1200" dirty="0">
                          <a:effectLst/>
                        </a:rPr>
                        <a:t>Un 63.2% de los docentes de aula tuvieron resultados básicos o insatisfactorios. La Planificación Docente fue la acción peor evaluada, con un 57.70% de los docentes en el nivel Insatisfactorio. El 100% de los docentes cobraron su complemento por desempeño</a:t>
                      </a:r>
                      <a:endParaRPr lang="es-DO" sz="1400" b="0" kern="1200" dirty="0">
                        <a:effectLst/>
                      </a:endParaRPr>
                    </a:p>
                  </a:txBody>
                  <a:tcPr/>
                </a:tc>
                <a:extLst>
                  <a:ext uri="{0D108BD9-81ED-4DB2-BD59-A6C34878D82A}">
                    <a16:rowId xmlns:a16="http://schemas.microsoft.com/office/drawing/2014/main" val="3788426200"/>
                  </a:ext>
                </a:extLst>
              </a:tr>
              <a:tr h="1041162">
                <a:tc>
                  <a:txBody>
                    <a:bodyPr/>
                    <a:lstStyle/>
                    <a:p>
                      <a:r>
                        <a:rPr lang="es-DO" sz="1600" b="1" kern="1200" dirty="0">
                          <a:solidFill>
                            <a:schemeClr val="lt1"/>
                          </a:solidFill>
                          <a:latin typeface="+mn-lt"/>
                          <a:ea typeface="+mn-ea"/>
                          <a:cs typeface="+mn-cs"/>
                        </a:rPr>
                        <a:t>Certificación</a:t>
                      </a:r>
                    </a:p>
                  </a:txBody>
                  <a:tcPr/>
                </a:tc>
                <a:tc>
                  <a:txBody>
                    <a:bodyPr/>
                    <a:lstStyle/>
                    <a:p>
                      <a:pPr marL="342900" indent="-342900">
                        <a:buFont typeface="Arial" panose="020B0604020202020204" pitchFamily="34" charset="0"/>
                        <a:buChar char="•"/>
                      </a:pPr>
                      <a:r>
                        <a:rPr lang="es-DO" sz="1400" b="0" kern="1200" dirty="0">
                          <a:effectLst/>
                        </a:rPr>
                        <a:t>El MINERD informa que fue socializado el Pro­grama de Aplicación para la Certificación Docente y se solicitó la lista de docentes con derecho a postular a la certificación. </a:t>
                      </a:r>
                    </a:p>
                  </a:txBody>
                  <a:tcPr/>
                </a:tc>
                <a:extLst>
                  <a:ext uri="{0D108BD9-81ED-4DB2-BD59-A6C34878D82A}">
                    <a16:rowId xmlns:a16="http://schemas.microsoft.com/office/drawing/2014/main" val="883616667"/>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53</a:t>
            </a:fld>
            <a:endParaRPr lang="en-US"/>
          </a:p>
        </p:txBody>
      </p:sp>
    </p:spTree>
    <p:extLst>
      <p:ext uri="{BB962C8B-B14F-4D97-AF65-F5344CB8AC3E}">
        <p14:creationId xmlns:p14="http://schemas.microsoft.com/office/powerpoint/2010/main" val="1140011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07.jpg">
            <a:extLst>
              <a:ext uri="{FF2B5EF4-FFF2-40B4-BE49-F238E27FC236}">
                <a16:creationId xmlns:a16="http://schemas.microsoft.com/office/drawing/2014/main" id="{27ACEB11-C125-4D9D-BF3E-AB663F7BF205}"/>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4" name="TextBox 5">
            <a:extLst>
              <a:ext uri="{FF2B5EF4-FFF2-40B4-BE49-F238E27FC236}">
                <a16:creationId xmlns:a16="http://schemas.microsoft.com/office/drawing/2014/main" id="{9A33E1F0-9FDB-4FA6-8720-F2663644329B}"/>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4096733" y="-2407829"/>
            <a:ext cx="299180" cy="586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MEJORA DE LAS CONDICIONES SALARIALES</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5" name="TextBox 4"/>
          <p:cNvSpPr txBox="1"/>
          <p:nvPr/>
        </p:nvSpPr>
        <p:spPr>
          <a:xfrm>
            <a:off x="604303" y="968277"/>
            <a:ext cx="7755886" cy="3785652"/>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a:solidFill>
                  <a:schemeClr val="dk1"/>
                </a:solidFill>
                <a:cs typeface="Arial"/>
              </a:rPr>
              <a:t>El gasto en personal (remuneraciones y contribuciones) representa el 65.77% del presupuesto devengado en 2018.</a:t>
            </a:r>
          </a:p>
          <a:p>
            <a:pPr marL="285750" indent="-285750" algn="just">
              <a:buFont typeface="Arial" panose="020B0604020202020204" pitchFamily="34" charset="0"/>
              <a:buChar char="•"/>
            </a:pPr>
            <a:endParaRPr lang="es-ES" sz="1600" dirty="0">
              <a:solidFill>
                <a:schemeClr val="dk1"/>
              </a:solidFill>
              <a:cs typeface="Arial"/>
            </a:endParaRPr>
          </a:p>
          <a:p>
            <a:pPr marL="285750" indent="-285750" algn="just">
              <a:buFont typeface="Arial" panose="020B0604020202020204" pitchFamily="34" charset="0"/>
              <a:buChar char="•"/>
            </a:pPr>
            <a:r>
              <a:rPr lang="es-ES" sz="1600" dirty="0">
                <a:solidFill>
                  <a:schemeClr val="dk1"/>
                </a:solidFill>
                <a:cs typeface="Arial"/>
              </a:rPr>
              <a:t>Entre 2012 y 2017 los salarios docentes han tenido una subida de 88.33% para los docentes de Básica y de 97.32% para los docentes de Media.</a:t>
            </a:r>
          </a:p>
          <a:p>
            <a:pPr marL="285750" indent="-285750" algn="just">
              <a:buFont typeface="Arial" panose="020B0604020202020204" pitchFamily="34" charset="0"/>
              <a:buChar char="•"/>
            </a:pPr>
            <a:endParaRPr lang="es-ES" sz="1600" dirty="0">
              <a:solidFill>
                <a:schemeClr val="dk1"/>
              </a:solidFill>
              <a:cs typeface="Arial"/>
            </a:endParaRPr>
          </a:p>
          <a:p>
            <a:pPr marL="285750" lvl="0" indent="-285750" algn="just" defTabSz="914400">
              <a:buFont typeface="Arial" panose="020B0604020202020204" pitchFamily="34" charset="0"/>
              <a:buChar char="•"/>
              <a:defRPr/>
            </a:pPr>
            <a:r>
              <a:rPr lang="es-DO" sz="1600" dirty="0">
                <a:solidFill>
                  <a:schemeClr val="dk1"/>
                </a:solidFill>
                <a:cs typeface="Arial"/>
              </a:rPr>
              <a:t>Los docentes de Jornada Extendida se encuentran entre el 10% de la población ocupada en el sector formal que cobra salarios más altos (por encima de 40,000 pesos mensuales).</a:t>
            </a:r>
          </a:p>
          <a:p>
            <a:pPr marL="285750" lvl="0" indent="-285750" algn="just" defTabSz="914400">
              <a:buFont typeface="Arial" panose="020B0604020202020204" pitchFamily="34" charset="0"/>
              <a:buChar char="•"/>
              <a:defRPr/>
            </a:pPr>
            <a:endParaRPr lang="es-ES" sz="1600" dirty="0">
              <a:solidFill>
                <a:schemeClr val="dk1"/>
              </a:solidFill>
              <a:cs typeface="Arial"/>
            </a:endParaRPr>
          </a:p>
          <a:p>
            <a:pPr marL="285750" lvl="0" indent="-285750" algn="just" defTabSz="914400">
              <a:buFont typeface="Arial" panose="020B0604020202020204" pitchFamily="34" charset="0"/>
              <a:buChar char="•"/>
              <a:defRPr/>
            </a:pPr>
            <a:r>
              <a:rPr lang="es-ES" sz="1600" dirty="0">
                <a:solidFill>
                  <a:schemeClr val="dk1"/>
                </a:solidFill>
                <a:cs typeface="Arial"/>
              </a:rPr>
              <a:t>El salario anual del docente dominicano de Primaria corresponde a 1.98 veces el Producto Interno Bruto por habitante, un porcentaje muy superior al de la mayoría de los países de la OCDE, como Estados Unidos (0.91), Finlandia (1.04), o  Alemania (1.54). La situación todavía es más ventajosa para los docentes dominicanos de Secundaria cuyo salario corresponde a 2.33 veces el Producto Interno Bruto por habitante.</a:t>
            </a:r>
            <a:endParaRPr lang="en-US" sz="1400" dirty="0">
              <a:cs typeface="Arial"/>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54</a:t>
            </a:fld>
            <a:endParaRPr lang="en-US"/>
          </a:p>
        </p:txBody>
      </p:sp>
    </p:spTree>
    <p:extLst>
      <p:ext uri="{BB962C8B-B14F-4D97-AF65-F5344CB8AC3E}">
        <p14:creationId xmlns:p14="http://schemas.microsoft.com/office/powerpoint/2010/main" val="950438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07.jpg">
            <a:extLst>
              <a:ext uri="{FF2B5EF4-FFF2-40B4-BE49-F238E27FC236}">
                <a16:creationId xmlns:a16="http://schemas.microsoft.com/office/drawing/2014/main" id="{2648A2E1-989A-4002-9022-681F7D17D60A}"/>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6" name="TextBox 5">
            <a:extLst>
              <a:ext uri="{FF2B5EF4-FFF2-40B4-BE49-F238E27FC236}">
                <a16:creationId xmlns:a16="http://schemas.microsoft.com/office/drawing/2014/main" id="{5B63142B-A6CC-40E5-A14D-5D1F03C91BF3}"/>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4" name="TextBox 3"/>
          <p:cNvSpPr txBox="1"/>
          <p:nvPr/>
        </p:nvSpPr>
        <p:spPr>
          <a:xfrm>
            <a:off x="803323" y="1444466"/>
            <a:ext cx="8096128" cy="3647152"/>
          </a:xfrm>
          <a:prstGeom prst="rect">
            <a:avLst/>
          </a:prstGeom>
          <a:noFill/>
        </p:spPr>
        <p:txBody>
          <a:bodyPr wrap="square" rtlCol="0">
            <a:spAutoFit/>
          </a:bodyPr>
          <a:lstStyle/>
          <a:p>
            <a:pPr algn="just">
              <a:lnSpc>
                <a:spcPct val="110000"/>
              </a:lnSpc>
            </a:pPr>
            <a:r>
              <a:rPr lang="es-ES_tradnl" sz="1400" b="1" dirty="0">
                <a:solidFill>
                  <a:schemeClr val="accent1"/>
                </a:solidFill>
                <a:cs typeface="Arial"/>
              </a:rPr>
              <a:t>Expansión de la cobertura escolar: </a:t>
            </a:r>
            <a:r>
              <a:rPr lang="es-ES_tradnl" sz="1400" dirty="0">
                <a:cs typeface="Arial"/>
              </a:rPr>
              <a:t>La gran expansión de la cobertura escolar en América Latina a mediados del siglo XX, implicó la incorporación de decenas de miles de nuevos maestros a las plantillas del profesorado.</a:t>
            </a:r>
          </a:p>
          <a:p>
            <a:pPr algn="just">
              <a:lnSpc>
                <a:spcPct val="110000"/>
              </a:lnSpc>
            </a:pPr>
            <a:endParaRPr lang="es-ES_tradnl" sz="1400" dirty="0">
              <a:cs typeface="Arial"/>
            </a:endParaRPr>
          </a:p>
          <a:p>
            <a:pPr algn="just">
              <a:lnSpc>
                <a:spcPct val="110000"/>
              </a:lnSpc>
            </a:pPr>
            <a:r>
              <a:rPr lang="es-ES_tradnl" sz="1400" b="1" dirty="0">
                <a:solidFill>
                  <a:schemeClr val="accent1"/>
                </a:solidFill>
                <a:cs typeface="Arial"/>
              </a:rPr>
              <a:t>Descuido de la calidad de su formación inicial: </a:t>
            </a:r>
            <a:r>
              <a:rPr lang="es-ES_tradnl" sz="1400" dirty="0">
                <a:cs typeface="Arial"/>
              </a:rPr>
              <a:t>Los gobiernos hicieron un gran esfuerzo por facilitar la obtención del título docente, por ejemplo, con cursos por correspondencia o con cursos muy cortos de formación profesoral. El ascenso de la formación normal al nivel superior tampoco provocó una mejora sustantiva en la calidad de los programas.</a:t>
            </a:r>
          </a:p>
          <a:p>
            <a:pPr algn="just">
              <a:lnSpc>
                <a:spcPct val="110000"/>
              </a:lnSpc>
            </a:pPr>
            <a:endParaRPr lang="es-ES_tradnl" sz="1400" dirty="0">
              <a:cs typeface="Arial"/>
            </a:endParaRPr>
          </a:p>
          <a:p>
            <a:pPr algn="just">
              <a:lnSpc>
                <a:spcPct val="110000"/>
              </a:lnSpc>
            </a:pPr>
            <a:r>
              <a:rPr lang="es-ES_tradnl" sz="1400" b="1" dirty="0">
                <a:solidFill>
                  <a:schemeClr val="accent1"/>
                </a:solidFill>
                <a:cs typeface="Arial"/>
              </a:rPr>
              <a:t>Derrumbe de sus salarios reales: </a:t>
            </a:r>
            <a:r>
              <a:rPr lang="es-ES_tradnl" sz="1400" dirty="0">
                <a:cs typeface="Arial"/>
              </a:rPr>
              <a:t>El creciente número de maestros generó una presión cada vez mayor de los salarios docentes sobre el tesoro público. Durante la crisis de los años ochenta, por ejemplo, los docentes sufrieron una drástica reducción de sus salarios, mucho más alta de la que padecieron otros profesionales.</a:t>
            </a:r>
          </a:p>
          <a:p>
            <a:pPr algn="just">
              <a:lnSpc>
                <a:spcPct val="110000"/>
              </a:lnSpc>
            </a:pPr>
            <a:endParaRPr lang="es-ES_tradnl" sz="1400" dirty="0">
              <a:cs typeface="Arial"/>
            </a:endParaRPr>
          </a:p>
          <a:p>
            <a:pPr algn="just">
              <a:lnSpc>
                <a:spcPct val="110000"/>
              </a:lnSpc>
            </a:pPr>
            <a:r>
              <a:rPr lang="es-ES_tradnl" sz="1400" b="1" dirty="0">
                <a:solidFill>
                  <a:schemeClr val="accent1"/>
                </a:solidFill>
                <a:cs typeface="Arial"/>
              </a:rPr>
              <a:t>Nuevas oportunidades de trabajo para las mujeres: </a:t>
            </a:r>
            <a:r>
              <a:rPr lang="es-ES_tradnl" sz="1400" dirty="0">
                <a:cs typeface="Arial"/>
              </a:rPr>
              <a:t>La docencia era una de las pocas alternativas profesionales que tenían las mujeres, a partir de la década de 1960 surgieron muchas otras oportunidades laborales para ellas.</a:t>
            </a:r>
            <a:endParaRPr lang="en-US" sz="1400" dirty="0">
              <a:cs typeface="Arial"/>
            </a:endParaRPr>
          </a:p>
        </p:txBody>
      </p:sp>
      <p:sp>
        <p:nvSpPr>
          <p:cNvPr id="5" name="Rectangle 4"/>
          <p:cNvSpPr/>
          <p:nvPr/>
        </p:nvSpPr>
        <p:spPr>
          <a:xfrm>
            <a:off x="725780" y="773850"/>
            <a:ext cx="8096128" cy="619272"/>
          </a:xfrm>
          <a:prstGeom prst="rect">
            <a:avLst/>
          </a:prstGeom>
        </p:spPr>
        <p:txBody>
          <a:bodyPr wrap="square">
            <a:spAutoFit/>
          </a:bodyPr>
          <a:lstStyle/>
          <a:p>
            <a:pPr marL="72000" algn="just" fontAlgn="auto">
              <a:lnSpc>
                <a:spcPct val="107000"/>
              </a:lnSpc>
              <a:spcAft>
                <a:spcPts val="0"/>
              </a:spcAft>
            </a:pPr>
            <a:r>
              <a:rPr lang="es-DO" sz="1600" b="1" dirty="0">
                <a:solidFill>
                  <a:schemeClr val="accent1">
                    <a:lumMod val="75000"/>
                  </a:schemeClr>
                </a:solidFill>
                <a:cs typeface="Arial"/>
              </a:rPr>
              <a:t>Estudio del BID: “</a:t>
            </a:r>
            <a:r>
              <a:rPr lang="es-ES" sz="1600" b="1" dirty="0">
                <a:solidFill>
                  <a:schemeClr val="accent1">
                    <a:lumMod val="75000"/>
                  </a:schemeClr>
                </a:solidFill>
                <a:cs typeface="Arial"/>
              </a:rPr>
              <a:t>Profesión: profesor en América Latina ¿Por qué se perdió el prestigio docente y cómo recuperarlo?”</a:t>
            </a:r>
            <a:endParaRPr lang="es-DO" sz="1600" b="1" dirty="0">
              <a:solidFill>
                <a:schemeClr val="accent1">
                  <a:lumMod val="75000"/>
                </a:schemeClr>
              </a:solidFill>
              <a:ea typeface="Calibri" panose="020F0502020204030204" pitchFamily="34" charset="0"/>
              <a:cs typeface="Arial"/>
            </a:endParaRPr>
          </a:p>
        </p:txBody>
      </p:sp>
      <p:pic>
        <p:nvPicPr>
          <p:cNvPr id="7" name="Picture 6" descr="shutterstock_349025480.jpg"/>
          <p:cNvPicPr>
            <a:picLocks noChangeAspect="1"/>
          </p:cNvPicPr>
          <p:nvPr/>
        </p:nvPicPr>
        <p:blipFill rotWithShape="1">
          <a:blip r:embed="rId4">
            <a:extLst>
              <a:ext uri="{28A0092B-C50C-407E-A947-70E740481C1C}">
                <a14:useLocalDpi xmlns:a14="http://schemas.microsoft.com/office/drawing/2010/main" val="0"/>
              </a:ext>
            </a:extLst>
          </a:blip>
          <a:srcRect l="22335" t="22335" r="22335" b="22335"/>
          <a:stretch/>
        </p:blipFill>
        <p:spPr>
          <a:xfrm>
            <a:off x="102686" y="2245167"/>
            <a:ext cx="623094" cy="623094"/>
          </a:xfrm>
          <a:prstGeom prst="rect">
            <a:avLst/>
          </a:prstGeom>
        </p:spPr>
      </p:pic>
      <p:pic>
        <p:nvPicPr>
          <p:cNvPr id="12" name="Imagen 13">
            <a:extLst>
              <a:ext uri="{FF2B5EF4-FFF2-40B4-BE49-F238E27FC236}">
                <a16:creationId xmlns:a16="http://schemas.microsoft.com/office/drawing/2014/main" id="{4114DC09-CE26-493F-9F24-C321B2DE1E2D}"/>
              </a:ext>
            </a:extLst>
          </p:cNvPr>
          <p:cNvPicPr>
            <a:picLocks noChangeAspect="1"/>
          </p:cNvPicPr>
          <p:nvPr/>
        </p:nvPicPr>
        <p:blipFill rotWithShape="1">
          <a:blip r:embed="rId5"/>
          <a:srcRect l="11836" t="12762" r="9694" b="17320"/>
          <a:stretch/>
        </p:blipFill>
        <p:spPr>
          <a:xfrm>
            <a:off x="213025" y="3350389"/>
            <a:ext cx="523646" cy="527812"/>
          </a:xfrm>
          <a:prstGeom prst="rect">
            <a:avLst/>
          </a:prstGeom>
        </p:spPr>
      </p:pic>
      <p:pic>
        <p:nvPicPr>
          <p:cNvPr id="14" name="Picture 13" descr="Screen Shot 2019-04-25 at 11.45.23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449" y="1516669"/>
            <a:ext cx="511569" cy="500912"/>
          </a:xfrm>
          <a:prstGeom prst="rect">
            <a:avLst/>
          </a:prstGeom>
        </p:spPr>
      </p:pic>
      <p:pic>
        <p:nvPicPr>
          <p:cNvPr id="15" name="Picture 14" descr="Screen Shot 2019-04-25 at 11.47.47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830" y="4335668"/>
            <a:ext cx="514722" cy="517362"/>
          </a:xfrm>
          <a:prstGeom prst="rect">
            <a:avLst/>
          </a:prstGeom>
        </p:spPr>
      </p:pic>
      <p:sp>
        <p:nvSpPr>
          <p:cNvPr id="17" name="Rectángulo 6">
            <a:extLst>
              <a:ext uri="{FF2B5EF4-FFF2-40B4-BE49-F238E27FC236}">
                <a16:creationId xmlns:a16="http://schemas.microsoft.com/office/drawing/2014/main" id="{84767038-B69C-4F0D-9E8D-40416B12B14F}"/>
              </a:ext>
            </a:extLst>
          </p:cNvPr>
          <p:cNvSpPr/>
          <p:nvPr/>
        </p:nvSpPr>
        <p:spPr>
          <a:xfrm rot="5400000">
            <a:off x="2887826" y="-121712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ANÁLISIS</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55</a:t>
            </a:fld>
            <a:endParaRPr lang="en-US"/>
          </a:p>
        </p:txBody>
      </p:sp>
    </p:spTree>
    <p:extLst>
      <p:ext uri="{BB962C8B-B14F-4D97-AF65-F5344CB8AC3E}">
        <p14:creationId xmlns:p14="http://schemas.microsoft.com/office/powerpoint/2010/main" val="950438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OP-07.jpg">
            <a:extLst>
              <a:ext uri="{FF2B5EF4-FFF2-40B4-BE49-F238E27FC236}">
                <a16:creationId xmlns:a16="http://schemas.microsoft.com/office/drawing/2014/main" id="{0BF16629-7453-46FE-AA52-DEC781240D5C}"/>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10633" y="1"/>
            <a:ext cx="9127296" cy="656446"/>
          </a:xfrm>
          <a:prstGeom prst="rect">
            <a:avLst/>
          </a:prstGeom>
        </p:spPr>
      </p:pic>
      <p:sp>
        <p:nvSpPr>
          <p:cNvPr id="12" name="TextBox 5">
            <a:extLst>
              <a:ext uri="{FF2B5EF4-FFF2-40B4-BE49-F238E27FC236}">
                <a16:creationId xmlns:a16="http://schemas.microsoft.com/office/drawing/2014/main" id="{B560E1A7-6A8B-4F6A-8EC0-F3340F484EF9}"/>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10" name="Tabla 7">
            <a:extLst>
              <a:ext uri="{FF2B5EF4-FFF2-40B4-BE49-F238E27FC236}">
                <a16:creationId xmlns:a16="http://schemas.microsoft.com/office/drawing/2014/main" id="{3F5A9DFC-CF92-42E7-9517-22E90A0E10FF}"/>
              </a:ext>
            </a:extLst>
          </p:cNvPr>
          <p:cNvGraphicFramePr>
            <a:graphicFrameLocks noGrp="1"/>
          </p:cNvGraphicFramePr>
          <p:nvPr>
            <p:extLst>
              <p:ext uri="{D42A27DB-BD31-4B8C-83A1-F6EECF244321}">
                <p14:modId xmlns:p14="http://schemas.microsoft.com/office/powerpoint/2010/main" val="1979838328"/>
              </p:ext>
            </p:extLst>
          </p:nvPr>
        </p:nvGraphicFramePr>
        <p:xfrm>
          <a:off x="506960" y="777396"/>
          <a:ext cx="8021700" cy="4170933"/>
        </p:xfrm>
        <a:graphic>
          <a:graphicData uri="http://schemas.openxmlformats.org/drawingml/2006/table">
            <a:tbl>
              <a:tblPr firstRow="1" firstCol="1" bandRow="1">
                <a:tableStyleId>{72833802-FEF1-4C79-8D5D-14CF1EAF98D9}</a:tableStyleId>
              </a:tblPr>
              <a:tblGrid>
                <a:gridCol w="214964">
                  <a:extLst>
                    <a:ext uri="{9D8B030D-6E8A-4147-A177-3AD203B41FA5}">
                      <a16:colId xmlns:a16="http://schemas.microsoft.com/office/drawing/2014/main" val="1901163024"/>
                    </a:ext>
                  </a:extLst>
                </a:gridCol>
                <a:gridCol w="6111503">
                  <a:extLst>
                    <a:ext uri="{9D8B030D-6E8A-4147-A177-3AD203B41FA5}">
                      <a16:colId xmlns:a16="http://schemas.microsoft.com/office/drawing/2014/main" val="2563842403"/>
                    </a:ext>
                  </a:extLst>
                </a:gridCol>
                <a:gridCol w="1010093">
                  <a:extLst>
                    <a:ext uri="{9D8B030D-6E8A-4147-A177-3AD203B41FA5}">
                      <a16:colId xmlns:a16="http://schemas.microsoft.com/office/drawing/2014/main" val="4020915903"/>
                    </a:ext>
                  </a:extLst>
                </a:gridCol>
                <a:gridCol w="685140">
                  <a:extLst>
                    <a:ext uri="{9D8B030D-6E8A-4147-A177-3AD203B41FA5}">
                      <a16:colId xmlns:a16="http://schemas.microsoft.com/office/drawing/2014/main" val="3342744316"/>
                    </a:ext>
                  </a:extLst>
                </a:gridCol>
              </a:tblGrid>
              <a:tr h="275139">
                <a:tc gridSpan="4">
                  <a:txBody>
                    <a:bodyPr/>
                    <a:lstStyle/>
                    <a:p>
                      <a:pPr marL="72000" marR="0" lvl="0" indent="0" algn="ctr" defTabSz="914400" rtl="0" eaLnBrk="1" fontAlgn="auto" latinLnBrk="0" hangingPunct="1">
                        <a:lnSpc>
                          <a:spcPct val="107000"/>
                        </a:lnSpc>
                        <a:spcBef>
                          <a:spcPts val="0"/>
                        </a:spcBef>
                        <a:spcAft>
                          <a:spcPts val="0"/>
                        </a:spcAft>
                        <a:buClrTx/>
                        <a:buSzTx/>
                        <a:buFontTx/>
                        <a:buNone/>
                        <a:tabLst/>
                        <a:defRPr/>
                      </a:pPr>
                      <a:r>
                        <a:rPr lang="es-ES" sz="1400" b="1" i="0" kern="1200" dirty="0">
                          <a:solidFill>
                            <a:schemeClr val="bg1"/>
                          </a:solidFill>
                          <a:effectLst/>
                          <a:latin typeface="+mn-lt"/>
                          <a:ea typeface="+mn-ea"/>
                          <a:cs typeface="+mn-cs"/>
                        </a:rPr>
                        <a:t>¿Cómo recuperar el prestigio docente?</a:t>
                      </a:r>
                      <a:endParaRPr lang="es-DO" sz="1400" i="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72000" marR="0" lvl="0" indent="0" algn="ctr" defTabSz="914400" rtl="0" eaLnBrk="1" fontAlgn="auto" latinLnBrk="0" hangingPunct="1">
                        <a:lnSpc>
                          <a:spcPct val="107000"/>
                        </a:lnSpc>
                        <a:spcBef>
                          <a:spcPts val="0"/>
                        </a:spcBef>
                        <a:spcAft>
                          <a:spcPts val="0"/>
                        </a:spcAft>
                        <a:buClrTx/>
                        <a:buSzTx/>
                        <a:buFontTx/>
                        <a:buNone/>
                        <a:tabLst/>
                        <a:defRPr/>
                      </a:pPr>
                      <a:endParaRPr lang="es-DO" sz="22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solidFill>
                      <a:srgbClr val="8FAADC"/>
                    </a:solidFill>
                  </a:tcPr>
                </a:tc>
                <a:tc hMerge="1">
                  <a:txBody>
                    <a:bodyPr/>
                    <a:lstStyle/>
                    <a:p>
                      <a:endParaRPr lang="es-DO"/>
                    </a:p>
                  </a:txBody>
                  <a:tcPr/>
                </a:tc>
                <a:tc hMerge="1">
                  <a:txBody>
                    <a:bodyPr/>
                    <a:lstStyle/>
                    <a:p>
                      <a:pPr algn="ctr" fontAlgn="auto">
                        <a:lnSpc>
                          <a:spcPct val="107000"/>
                        </a:lnSpc>
                        <a:spcAft>
                          <a:spcPts val="0"/>
                        </a:spcAft>
                      </a:pPr>
                      <a:endParaRPr lang="es-DO" sz="20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rgbClr val="8FAADC"/>
                    </a:solidFill>
                  </a:tcPr>
                </a:tc>
                <a:extLst>
                  <a:ext uri="{0D108BD9-81ED-4DB2-BD59-A6C34878D82A}">
                    <a16:rowId xmlns:a16="http://schemas.microsoft.com/office/drawing/2014/main" val="3520892388"/>
                  </a:ext>
                </a:extLst>
              </a:tr>
              <a:tr h="309681">
                <a:tc gridSpan="2">
                  <a:txBody>
                    <a:bodyPr/>
                    <a:lstStyle/>
                    <a:p>
                      <a:pPr marL="72000" algn="ctr" fontAlgn="auto">
                        <a:lnSpc>
                          <a:spcPct val="107000"/>
                        </a:lnSpc>
                        <a:spcAft>
                          <a:spcPts val="0"/>
                        </a:spcAft>
                      </a:pPr>
                      <a:r>
                        <a:rPr lang="es-DO" sz="1400" b="1" dirty="0">
                          <a:solidFill>
                            <a:schemeClr val="bg1"/>
                          </a:solidFill>
                          <a:effectLst/>
                          <a:latin typeface="+mn-lt"/>
                          <a:ea typeface="Times New Roman" panose="02020603050405020304" pitchFamily="18" charset="0"/>
                          <a:cs typeface="Calibri" panose="020F0502020204030204" pitchFamily="34" charset="0"/>
                        </a:rPr>
                        <a:t>Propuestas</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72000" fontAlgn="auto">
                        <a:lnSpc>
                          <a:spcPct val="107000"/>
                        </a:lnSpc>
                        <a:spcAft>
                          <a:spcPts val="0"/>
                        </a:spcAft>
                      </a:pPr>
                      <a:endParaRPr lang="es-DO" sz="22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solidFill>
                      <a:srgbClr val="8FAADC"/>
                    </a:solidFill>
                  </a:tcPr>
                </a:tc>
                <a:tc>
                  <a:txBody>
                    <a:bodyPr/>
                    <a:lstStyle/>
                    <a:p>
                      <a:pPr algn="ctr" fontAlgn="auto">
                        <a:lnSpc>
                          <a:spcPct val="107000"/>
                        </a:lnSpc>
                        <a:spcAft>
                          <a:spcPts val="0"/>
                        </a:spcAft>
                      </a:pPr>
                      <a:r>
                        <a:rPr lang="es-ES" sz="1400" b="1" dirty="0">
                          <a:solidFill>
                            <a:schemeClr val="bg1"/>
                          </a:solidFill>
                          <a:effectLst/>
                          <a:latin typeface="+mn-lt"/>
                          <a:ea typeface="Calibri" panose="020F0502020204030204" pitchFamily="34" charset="0"/>
                          <a:cs typeface="Times New Roman" panose="02020603050405020304" pitchFamily="18" charset="0"/>
                        </a:rPr>
                        <a:t>PNRE</a:t>
                      </a:r>
                      <a:endParaRPr lang="es-DO" sz="14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auto">
                        <a:lnSpc>
                          <a:spcPct val="107000"/>
                        </a:lnSpc>
                        <a:spcAft>
                          <a:spcPts val="0"/>
                        </a:spcAft>
                      </a:pPr>
                      <a:r>
                        <a:rPr lang="es-ES" sz="1400" b="1" dirty="0">
                          <a:solidFill>
                            <a:schemeClr val="bg1"/>
                          </a:solidFill>
                          <a:effectLst/>
                          <a:latin typeface="+mn-lt"/>
                          <a:ea typeface="Calibri" panose="020F0502020204030204" pitchFamily="34" charset="0"/>
                          <a:cs typeface="Times New Roman" panose="02020603050405020304" pitchFamily="18" charset="0"/>
                        </a:rPr>
                        <a:t>Avances</a:t>
                      </a:r>
                      <a:endParaRPr lang="es-DO" sz="1400" b="1"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57818153"/>
                  </a:ext>
                </a:extLst>
              </a:tr>
              <a:tr h="0">
                <a:tc gridSpan="2">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1" dirty="0">
                          <a:solidFill>
                            <a:schemeClr val="tx1"/>
                          </a:solidFill>
                          <a:effectLst/>
                          <a:latin typeface="+mn-lt"/>
                          <a:ea typeface="Times New Roman" panose="02020603050405020304" pitchFamily="18" charset="0"/>
                          <a:cs typeface="Calibri" panose="020F0502020204030204" pitchFamily="34" charset="0"/>
                        </a:rPr>
                        <a:t>Políticas para que la profesión docente sea más atractiva</a:t>
                      </a:r>
                      <a:endParaRPr lang="es-DO" sz="14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72000" fontAlgn="auto">
                        <a:lnSpc>
                          <a:spcPct val="107000"/>
                        </a:lnSpc>
                        <a:spcAft>
                          <a:spcPts val="0"/>
                        </a:spcAft>
                      </a:pPr>
                      <a:endParaRPr lang="es-DO" sz="19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3392759"/>
                  </a:ext>
                </a:extLst>
              </a:tr>
              <a:tr h="0">
                <a:tc>
                  <a:txBody>
                    <a:bodyPr/>
                    <a:lstStyle/>
                    <a:p>
                      <a:pPr marL="72000" fontAlgn="auto">
                        <a:lnSpc>
                          <a:spcPct val="107000"/>
                        </a:lnSpc>
                        <a:spcAft>
                          <a:spcPts val="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fontAlgn="auto">
                        <a:lnSpc>
                          <a:spcPct val="107000"/>
                        </a:lnSpc>
                        <a:spcAft>
                          <a:spcPts val="0"/>
                        </a:spcAft>
                      </a:pPr>
                      <a:r>
                        <a:rPr lang="es-DO" sz="1400" b="0" kern="1200" dirty="0">
                          <a:solidFill>
                            <a:schemeClr val="tx1"/>
                          </a:solidFill>
                          <a:effectLst/>
                          <a:latin typeface="+mn-lt"/>
                          <a:ea typeface="+mn-ea"/>
                          <a:cs typeface="+mn-cs"/>
                        </a:rPr>
                        <a:t>Incremento salarial y modificaciones en la estructura de remuneraciones</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5.3.2-3/5.2.5</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583181939"/>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i="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Oportunidades de crecimiento profesional a través de una carrera meritocrática</a:t>
                      </a:r>
                      <a:endParaRPr lang="es-DO" sz="1400" b="0" i="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5.3.1</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1017711"/>
                  </a:ext>
                </a:extLst>
              </a:tr>
              <a:tr h="24174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Condiciones de trabajo (tiempos lectivos y no lectivos)</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i="1" dirty="0">
                          <a:effectLst/>
                          <a:latin typeface="+mn-lt"/>
                          <a:ea typeface="Calibri" panose="020F0502020204030204" pitchFamily="34" charset="0"/>
                          <a:cs typeface="Times New Roman" panose="02020603050405020304" pitchFamily="18" charset="0"/>
                        </a:rPr>
                        <a:t>5.2.8</a:t>
                      </a:r>
                      <a:endParaRPr lang="es-DO" sz="1400" i="1"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45374026"/>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ES" sz="1400" dirty="0">
                        <a:latin typeface="+mn-lt"/>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Incentivos para atraer a los docentes más preparados a las escuelas que más los necesitan</a:t>
                      </a:r>
                      <a:endParaRPr lang="es-ES" sz="1400" b="0" dirty="0">
                        <a:latin typeface="+mn-lt"/>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2287201466"/>
                  </a:ext>
                </a:extLst>
              </a:tr>
              <a:tr h="0">
                <a:tc gridSpan="2">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1" kern="1200" dirty="0">
                          <a:solidFill>
                            <a:schemeClr val="tx1"/>
                          </a:solidFill>
                          <a:effectLst/>
                          <a:latin typeface="+mn-lt"/>
                          <a:ea typeface="+mn-ea"/>
                          <a:cs typeface="+mn-cs"/>
                        </a:rPr>
                        <a:t>Políticas para mejorar la formación inicial de los futuros docentes</a:t>
                      </a: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9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2465394"/>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Mayores requisitos para el ingreso a programas de formación inicial docente</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kern="1200" dirty="0">
                          <a:solidFill>
                            <a:schemeClr val="tx1"/>
                          </a:solidFill>
                          <a:effectLst/>
                          <a:latin typeface="+mn-lt"/>
                          <a:ea typeface="Calibri" panose="020F0502020204030204" pitchFamily="34" charset="0"/>
                          <a:cs typeface="Times New Roman" panose="02020603050405020304" pitchFamily="18" charset="0"/>
                        </a:rPr>
                        <a:t>5.1.6</a:t>
                      </a:r>
                      <a:endParaRPr lang="es-DO" sz="1400" kern="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kern="12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691983074"/>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Incentivos económicos para candidatos talentosos</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5.1.7</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4094509302"/>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dirty="0">
                          <a:effectLst/>
                          <a:latin typeface="+mn-lt"/>
                          <a:ea typeface="Calibri" panose="020F0502020204030204" pitchFamily="34" charset="0"/>
                          <a:cs typeface="Times New Roman" panose="02020603050405020304" pitchFamily="18" charset="0"/>
                        </a:rPr>
                        <a:t>Regulación de los contenidos y resultados de los programas</a:t>
                      </a: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5.1.2-5</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376121796"/>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Sistemas de acreditación</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5.1.8</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807661984"/>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Financiamiento de proyectos de mejora</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i="1" dirty="0">
                          <a:effectLst/>
                          <a:latin typeface="+mn-lt"/>
                          <a:ea typeface="Calibri" panose="020F0502020204030204" pitchFamily="34" charset="0"/>
                          <a:cs typeface="Times New Roman" panose="02020603050405020304" pitchFamily="18" charset="0"/>
                        </a:rPr>
                        <a:t>5.2.4</a:t>
                      </a:r>
                      <a:endParaRPr lang="es-DO" sz="1400" i="1"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241984441"/>
                  </a:ext>
                </a:extLst>
              </a:tr>
              <a:tr h="279672">
                <a:tc gridSpan="2">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1" kern="1200" dirty="0">
                          <a:solidFill>
                            <a:schemeClr val="tx1"/>
                          </a:solidFill>
                          <a:effectLst/>
                          <a:latin typeface="+mn-lt"/>
                          <a:ea typeface="+mn-ea"/>
                          <a:cs typeface="+mn-cs"/>
                        </a:rPr>
                        <a:t>Políticas para seleccionar a los mejores candidatos y apoyar a los docentes noveles</a:t>
                      </a: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9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2549472"/>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Concursos de ingreso y asignación de docentes a las escuelas</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5.2.1</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2691911655"/>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Programas de inducción</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s-ES" sz="1400" dirty="0">
                          <a:effectLst/>
                          <a:latin typeface="+mn-lt"/>
                          <a:ea typeface="Calibri" panose="020F0502020204030204" pitchFamily="34" charset="0"/>
                          <a:cs typeface="Times New Roman" panose="02020603050405020304" pitchFamily="18" charset="0"/>
                        </a:rPr>
                        <a:t>5.2.2</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1653540757"/>
                  </a:ext>
                </a:extLst>
              </a:tr>
              <a:tr h="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endParaRPr lang="es-DO" sz="140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DO" sz="1400" b="0" kern="1200" dirty="0">
                          <a:solidFill>
                            <a:schemeClr val="tx1"/>
                          </a:solidFill>
                          <a:effectLst/>
                          <a:latin typeface="+mn-lt"/>
                          <a:ea typeface="+mn-ea"/>
                          <a:cs typeface="+mn-cs"/>
                        </a:rPr>
                        <a:t>Período de prueba</a:t>
                      </a:r>
                      <a:endParaRPr lang="es-DO" sz="1400" b="0" dirty="0">
                        <a:effectLst/>
                        <a:latin typeface="+mn-lt"/>
                        <a:ea typeface="Calibri" panose="020F0502020204030204" pitchFamily="34" charset="0"/>
                        <a:cs typeface="Times New Roman" panose="02020603050405020304" pitchFamily="18" charset="0"/>
                      </a:endParaRPr>
                    </a:p>
                  </a:txBody>
                  <a:tcPr marL="0" marR="0" marT="0" marB="0">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800"/>
                        </a:spcAft>
                      </a:pP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C5E0B4"/>
                    </a:solidFill>
                  </a:tcPr>
                </a:tc>
                <a:extLst>
                  <a:ext uri="{0D108BD9-81ED-4DB2-BD59-A6C34878D82A}">
                    <a16:rowId xmlns:a16="http://schemas.microsoft.com/office/drawing/2014/main" val="3337606757"/>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9" name="Rectángulo 6">
            <a:extLst>
              <a:ext uri="{FF2B5EF4-FFF2-40B4-BE49-F238E27FC236}">
                <a16:creationId xmlns:a16="http://schemas.microsoft.com/office/drawing/2014/main" id="{898A1D25-BF65-4344-8848-7E2D4A994634}"/>
              </a:ext>
            </a:extLst>
          </p:cNvPr>
          <p:cNvSpPr/>
          <p:nvPr/>
        </p:nvSpPr>
        <p:spPr>
          <a:xfrm rot="5400000">
            <a:off x="2898459" y="-121712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ANÁLISIS</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56</a:t>
            </a:fld>
            <a:endParaRPr lang="en-US"/>
          </a:p>
        </p:txBody>
      </p:sp>
    </p:spTree>
    <p:extLst>
      <p:ext uri="{BB962C8B-B14F-4D97-AF65-F5344CB8AC3E}">
        <p14:creationId xmlns:p14="http://schemas.microsoft.com/office/powerpoint/2010/main" val="950438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78667" y="2026705"/>
            <a:ext cx="5349445" cy="1938992"/>
          </a:xfrm>
          <a:prstGeom prst="rect">
            <a:avLst/>
          </a:prstGeom>
        </p:spPr>
        <p:txBody>
          <a:bodyPr wrap="square">
            <a:spAutoFit/>
          </a:bodyPr>
          <a:lstStyle/>
          <a:p>
            <a:r>
              <a:rPr lang="en-US" sz="4000" b="1" dirty="0">
                <a:solidFill>
                  <a:schemeClr val="accent1">
                    <a:lumMod val="50000"/>
                  </a:schemeClr>
                </a:solidFill>
                <a:latin typeface="Arial Black"/>
                <a:cs typeface="Arial Black"/>
              </a:rPr>
              <a:t>REFORMA Y MODERNIZACIÓN </a:t>
            </a:r>
          </a:p>
          <a:p>
            <a:r>
              <a:rPr lang="en-US" sz="4000" b="1" dirty="0">
                <a:solidFill>
                  <a:schemeClr val="accent1">
                    <a:lumMod val="50000"/>
                  </a:schemeClr>
                </a:solidFill>
                <a:latin typeface="Arial Black"/>
                <a:cs typeface="Arial Black"/>
              </a:rPr>
              <a:t>INSTITUCIONAL</a:t>
            </a:r>
          </a:p>
        </p:txBody>
      </p:sp>
      <p:pic>
        <p:nvPicPr>
          <p:cNvPr id="4" name="Picture 3" descr="Screen Shot 2019-04-24 at 6.1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9732"/>
            <a:ext cx="1578667" cy="3029949"/>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57</a:t>
            </a:fld>
            <a:endParaRPr lang="en-US"/>
          </a:p>
        </p:txBody>
      </p:sp>
    </p:spTree>
    <p:extLst>
      <p:ext uri="{BB962C8B-B14F-4D97-AF65-F5344CB8AC3E}">
        <p14:creationId xmlns:p14="http://schemas.microsoft.com/office/powerpoint/2010/main" val="25220250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9-04-24 at 5.5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4" name="TextBox 3"/>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7" name="Rectángulo 1">
            <a:extLst>
              <a:ext uri="{FF2B5EF4-FFF2-40B4-BE49-F238E27FC236}">
                <a16:creationId xmlns:a16="http://schemas.microsoft.com/office/drawing/2014/main" id="{EF6330F7-B903-49CE-B66D-F12AFE21B741}"/>
              </a:ext>
            </a:extLst>
          </p:cNvPr>
          <p:cNvSpPr/>
          <p:nvPr/>
        </p:nvSpPr>
        <p:spPr>
          <a:xfrm>
            <a:off x="493476" y="864658"/>
            <a:ext cx="8193323" cy="2062103"/>
          </a:xfrm>
          <a:prstGeom prst="rect">
            <a:avLst/>
          </a:prstGeom>
        </p:spPr>
        <p:txBody>
          <a:bodyPr wrap="square">
            <a:spAutoFit/>
          </a:bodyPr>
          <a:lstStyle/>
          <a:p>
            <a:pPr algn="just"/>
            <a:r>
              <a:rPr lang="es-ES" sz="1600" b="1" dirty="0">
                <a:solidFill>
                  <a:schemeClr val="accent1"/>
                </a:solidFill>
                <a:ea typeface="Calibri" panose="020F0502020204030204" pitchFamily="34" charset="0"/>
                <a:cs typeface="Arial"/>
              </a:rPr>
              <a:t>Nueva Ley de Educación:</a:t>
            </a:r>
          </a:p>
          <a:p>
            <a:pPr algn="just"/>
            <a:endParaRPr lang="es-ES" sz="1600" dirty="0">
              <a:ea typeface="Calibri" panose="020F0502020204030204" pitchFamily="34" charset="0"/>
              <a:cs typeface="Arial"/>
            </a:endParaRPr>
          </a:p>
          <a:p>
            <a:pPr marL="285750" indent="-285750" algn="just">
              <a:buFont typeface="Arial" panose="020B0604020202020204" pitchFamily="34" charset="0"/>
              <a:buChar char="•"/>
            </a:pPr>
            <a:r>
              <a:rPr lang="es-ES" sz="1600" b="1" dirty="0">
                <a:solidFill>
                  <a:schemeClr val="accent1"/>
                </a:solidFill>
                <a:ea typeface="Calibri" panose="020F0502020204030204" pitchFamily="34" charset="0"/>
                <a:cs typeface="Arial"/>
              </a:rPr>
              <a:t>MINERD y el CES </a:t>
            </a:r>
            <a:r>
              <a:rPr lang="es-ES" sz="1600" dirty="0">
                <a:ea typeface="Calibri" panose="020F0502020204030204" pitchFamily="34" charset="0"/>
                <a:cs typeface="Arial"/>
              </a:rPr>
              <a:t>firmaron un convenio, según el cual, el CES será el marco del proceso de concertación para la propuesta de modificación de la Ley General de Educación 66-97, para que esta responda a la realidad actual y las necesidades cambiantes de la sociedad.</a:t>
            </a:r>
          </a:p>
          <a:p>
            <a:pPr marL="285750" indent="-285750" algn="just">
              <a:buFont typeface="Arial" panose="020B0604020202020204" pitchFamily="34" charset="0"/>
              <a:buChar char="•"/>
            </a:pPr>
            <a:endParaRPr lang="es-ES" sz="1600" dirty="0">
              <a:ea typeface="Calibri" panose="020F0502020204030204" pitchFamily="34" charset="0"/>
              <a:cs typeface="Arial"/>
            </a:endParaRPr>
          </a:p>
          <a:p>
            <a:pPr marL="285750" indent="-285750" algn="just">
              <a:buFont typeface="Arial" panose="020B0604020202020204" pitchFamily="34" charset="0"/>
              <a:buChar char="•"/>
            </a:pPr>
            <a:r>
              <a:rPr lang="es-ES" sz="1600" dirty="0">
                <a:cs typeface="Arial"/>
              </a:rPr>
              <a:t>La </a:t>
            </a:r>
            <a:r>
              <a:rPr lang="es-ES" sz="1600" b="1" dirty="0">
                <a:solidFill>
                  <a:schemeClr val="accent1"/>
                </a:solidFill>
                <a:cs typeface="Arial"/>
              </a:rPr>
              <a:t>Asociación Dominicana de Profesores </a:t>
            </a:r>
            <a:r>
              <a:rPr lang="es-ES" sz="1600" dirty="0">
                <a:cs typeface="Arial"/>
              </a:rPr>
              <a:t>anunció la realización de una </a:t>
            </a:r>
            <a:r>
              <a:rPr lang="es-ES" sz="1600" b="1" dirty="0">
                <a:solidFill>
                  <a:srgbClr val="FF0000"/>
                </a:solidFill>
                <a:cs typeface="Arial"/>
              </a:rPr>
              <a:t>consulta pública </a:t>
            </a:r>
            <a:r>
              <a:rPr lang="es-ES" sz="1600" dirty="0">
                <a:cs typeface="Arial"/>
              </a:rPr>
              <a:t>sobre la reforma a la Ley General de Educación. </a:t>
            </a:r>
            <a:r>
              <a:rPr lang="es-ES" sz="1600" b="1" dirty="0">
                <a:solidFill>
                  <a:srgbClr val="FF0000"/>
                </a:solidFill>
                <a:cs typeface="Arial"/>
              </a:rPr>
              <a:t>Resultados:</a:t>
            </a:r>
          </a:p>
        </p:txBody>
      </p:sp>
      <p:pic>
        <p:nvPicPr>
          <p:cNvPr id="8"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8" name="Rectángulo 6">
            <a:extLst>
              <a:ext uri="{FF2B5EF4-FFF2-40B4-BE49-F238E27FC236}">
                <a16:creationId xmlns:a16="http://schemas.microsoft.com/office/drawing/2014/main" id="{C492F3BD-CD37-4DB0-98A1-1A5E52F8445B}"/>
              </a:ext>
            </a:extLst>
          </p:cNvPr>
          <p:cNvSpPr/>
          <p:nvPr/>
        </p:nvSpPr>
        <p:spPr>
          <a:xfrm rot="5400000">
            <a:off x="4152256" y="-2472095"/>
            <a:ext cx="413168" cy="601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MARCO JURÍDICO Y DESCENTRALIZACIÓN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3" name="TextBox 10"/>
          <p:cNvSpPr txBox="1"/>
          <p:nvPr/>
        </p:nvSpPr>
        <p:spPr>
          <a:xfrm>
            <a:off x="1814249" y="2926761"/>
            <a:ext cx="6798122" cy="1815882"/>
          </a:xfrm>
          <a:prstGeom prst="rect">
            <a:avLst/>
          </a:prstGeom>
          <a:noFill/>
        </p:spPr>
        <p:txBody>
          <a:bodyPr wrap="square" rtlCol="0">
            <a:spAutoFit/>
          </a:bodyPr>
          <a:lstStyle/>
          <a:p>
            <a:pPr marL="171450" lvl="1" indent="-171450" algn="just">
              <a:buFont typeface="Arial" panose="020B0604020202020204" pitchFamily="34" charset="0"/>
              <a:buChar char="•"/>
            </a:pPr>
            <a:r>
              <a:rPr lang="es-ES" sz="1400" i="1" dirty="0">
                <a:cs typeface="Arial"/>
              </a:rPr>
              <a:t>El establecimiento de la Educación como un derecho universal y gratuito para todas las personas sin ninguna discriminación (93%).</a:t>
            </a:r>
          </a:p>
          <a:p>
            <a:pPr marL="171450" lvl="1" indent="-171450" algn="just">
              <a:buFont typeface="Arial" panose="020B0604020202020204" pitchFamily="34" charset="0"/>
              <a:buChar char="•"/>
            </a:pPr>
            <a:r>
              <a:rPr lang="es-ES" sz="1400" i="1" dirty="0">
                <a:cs typeface="Arial"/>
              </a:rPr>
              <a:t>Garantizar en los centros educativos el aprendizaje de un segundo idioma y las nuevas tecnologías (98%). </a:t>
            </a:r>
          </a:p>
          <a:p>
            <a:pPr marL="171450" lvl="1" indent="-171450" algn="just">
              <a:buFont typeface="Arial" panose="020B0604020202020204" pitchFamily="34" charset="0"/>
              <a:buChar char="•"/>
            </a:pPr>
            <a:r>
              <a:rPr lang="es-ES" sz="1400" i="1" dirty="0">
                <a:cs typeface="Arial"/>
              </a:rPr>
              <a:t>La enseñanza en las escuelas de la educación sexual y salud reproductiva (94%).</a:t>
            </a:r>
          </a:p>
          <a:p>
            <a:pPr marL="171450" lvl="1" indent="-171450" algn="just">
              <a:buFont typeface="Arial" panose="020B0604020202020204" pitchFamily="34" charset="0"/>
              <a:buChar char="•"/>
            </a:pPr>
            <a:r>
              <a:rPr lang="es-ES" sz="1400" i="1" dirty="0">
                <a:cs typeface="Arial"/>
              </a:rPr>
              <a:t>El incremento gradual del financiamiento de la Educación hasta alcanzar el 7% del PIB para el año 2030 (89%), y que los centros educativos y las juntas distritales sean ejecutantes de una gran parte de este financiamiento (91%).</a:t>
            </a:r>
          </a:p>
        </p:txBody>
      </p:sp>
      <p:pic>
        <p:nvPicPr>
          <p:cNvPr id="3" name="Gráfico 2" descr="Presentación con gráfico de barras">
            <a:extLst>
              <a:ext uri="{FF2B5EF4-FFF2-40B4-BE49-F238E27FC236}">
                <a16:creationId xmlns:a16="http://schemas.microsoft.com/office/drawing/2014/main" id="{64AEBA74-0336-4F62-9F62-E8C267BA6C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145" y="3134971"/>
            <a:ext cx="1143870" cy="1383865"/>
          </a:xfrm>
          <a:prstGeom prst="rect">
            <a:avLst/>
          </a:prstGeom>
        </p:spPr>
      </p:pic>
    </p:spTree>
    <p:extLst>
      <p:ext uri="{BB962C8B-B14F-4D97-AF65-F5344CB8AC3E}">
        <p14:creationId xmlns:p14="http://schemas.microsoft.com/office/powerpoint/2010/main" val="16772751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creen Shot 2019-04-24 at 5.53.40 PM.png">
            <a:extLst>
              <a:ext uri="{FF2B5EF4-FFF2-40B4-BE49-F238E27FC236}">
                <a16:creationId xmlns:a16="http://schemas.microsoft.com/office/drawing/2014/main" id="{99E5AA99-229F-4B6D-AFC1-7C286D6C2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4109724" y="-2482728"/>
            <a:ext cx="413168" cy="601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DESCENTRALIZACIÓN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8" name="Gráfico 8">
            <a:extLst>
              <a:ext uri="{FF2B5EF4-FFF2-40B4-BE49-F238E27FC236}">
                <a16:creationId xmlns:a16="http://schemas.microsoft.com/office/drawing/2014/main" id="{013B54C8-8C59-4832-98FA-665616837A4D}"/>
              </a:ext>
            </a:extLst>
          </p:cNvPr>
          <p:cNvGraphicFramePr/>
          <p:nvPr>
            <p:extLst>
              <p:ext uri="{D42A27DB-BD31-4B8C-83A1-F6EECF244321}">
                <p14:modId xmlns:p14="http://schemas.microsoft.com/office/powerpoint/2010/main" val="3485357943"/>
              </p:ext>
            </p:extLst>
          </p:nvPr>
        </p:nvGraphicFramePr>
        <p:xfrm>
          <a:off x="265160" y="895297"/>
          <a:ext cx="4318207" cy="281670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2">
            <a:extLst>
              <a:ext uri="{FF2B5EF4-FFF2-40B4-BE49-F238E27FC236}">
                <a16:creationId xmlns:a16="http://schemas.microsoft.com/office/drawing/2014/main" id="{901F440E-CE59-4E6E-B90A-8C35E6457119}"/>
              </a:ext>
            </a:extLst>
          </p:cNvPr>
          <p:cNvSpPr/>
          <p:nvPr/>
        </p:nvSpPr>
        <p:spPr>
          <a:xfrm>
            <a:off x="236706" y="3889091"/>
            <a:ext cx="4294215" cy="954107"/>
          </a:xfrm>
          <a:prstGeom prst="rect">
            <a:avLst/>
          </a:prstGeom>
        </p:spPr>
        <p:txBody>
          <a:bodyPr wrap="square">
            <a:spAutoFit/>
          </a:bodyPr>
          <a:lstStyle/>
          <a:p>
            <a:pPr algn="ctr"/>
            <a:r>
              <a:rPr lang="es-ES" sz="1400" dirty="0">
                <a:ea typeface="Calibri" panose="020F0502020204030204" pitchFamily="34" charset="0"/>
                <a:cs typeface="Arial"/>
              </a:rPr>
              <a:t>En el año 2018, las transferencias a las juntas descentralizadas son apenas la mitad de las de 2013 </a:t>
            </a:r>
          </a:p>
          <a:p>
            <a:pPr algn="ctr"/>
            <a:r>
              <a:rPr lang="es-ES" sz="1400" dirty="0">
                <a:ea typeface="Calibri" panose="020F0502020204030204" pitchFamily="34" charset="0"/>
                <a:cs typeface="Arial"/>
              </a:rPr>
              <a:t>(</a:t>
            </a:r>
            <a:r>
              <a:rPr lang="es-ES" sz="1400" dirty="0">
                <a:ea typeface="Calibri" panose="020F0502020204030204" pitchFamily="34" charset="0"/>
                <a:cs typeface="Arial Black"/>
              </a:rPr>
              <a:t>2,392</a:t>
            </a:r>
            <a:r>
              <a:rPr lang="es-ES" sz="1400" dirty="0">
                <a:ea typeface="Calibri" panose="020F0502020204030204" pitchFamily="34" charset="0"/>
                <a:cs typeface="Arial"/>
              </a:rPr>
              <a:t> millones de pesos) y suponen un </a:t>
            </a:r>
            <a:r>
              <a:rPr lang="es-ES" sz="1400" dirty="0">
                <a:ea typeface="Calibri" panose="020F0502020204030204" pitchFamily="34" charset="0"/>
                <a:cs typeface="Arial Black"/>
              </a:rPr>
              <a:t>1.57%</a:t>
            </a:r>
            <a:r>
              <a:rPr lang="es-ES" sz="1400" dirty="0">
                <a:ea typeface="Calibri" panose="020F0502020204030204" pitchFamily="34" charset="0"/>
                <a:cs typeface="Arial"/>
              </a:rPr>
              <a:t> del presupuesto total ejecutado por el Ministerio.</a:t>
            </a:r>
            <a:endParaRPr lang="es-DO" sz="1400" dirty="0">
              <a:cs typeface="Arial"/>
            </a:endParaRPr>
          </a:p>
        </p:txBody>
      </p:sp>
      <p:sp>
        <p:nvSpPr>
          <p:cNvPr id="10" name="Rectángulo 9">
            <a:extLst>
              <a:ext uri="{FF2B5EF4-FFF2-40B4-BE49-F238E27FC236}">
                <a16:creationId xmlns:a16="http://schemas.microsoft.com/office/drawing/2014/main" id="{FAA8359D-E908-4A95-B5F8-20D39B5BD0D3}"/>
              </a:ext>
            </a:extLst>
          </p:cNvPr>
          <p:cNvSpPr/>
          <p:nvPr/>
        </p:nvSpPr>
        <p:spPr>
          <a:xfrm>
            <a:off x="5105414" y="1567890"/>
            <a:ext cx="3773426" cy="3323987"/>
          </a:xfrm>
          <a:prstGeom prst="rect">
            <a:avLst/>
          </a:prstGeom>
        </p:spPr>
        <p:txBody>
          <a:bodyPr wrap="square">
            <a:spAutoFit/>
          </a:bodyPr>
          <a:lstStyle/>
          <a:p>
            <a:pPr algn="just"/>
            <a:r>
              <a:rPr lang="es-ES" sz="1400" dirty="0">
                <a:cs typeface="Arial"/>
              </a:rPr>
              <a:t>Entregar las transferencias de fondos con puntualidad.</a:t>
            </a:r>
          </a:p>
          <a:p>
            <a:pPr algn="just"/>
            <a:endParaRPr lang="es-ES" sz="1400" dirty="0">
              <a:cs typeface="Arial"/>
            </a:endParaRPr>
          </a:p>
          <a:p>
            <a:pPr algn="just"/>
            <a:r>
              <a:rPr lang="es-ES" sz="1400" dirty="0">
                <a:cs typeface="Arial"/>
              </a:rPr>
              <a:t>Aumentar el número de juntas habilitadas para recibir transferencia directa.</a:t>
            </a:r>
          </a:p>
          <a:p>
            <a:pPr algn="just"/>
            <a:endParaRPr lang="es-ES" sz="1400" dirty="0">
              <a:cs typeface="Arial"/>
            </a:endParaRPr>
          </a:p>
          <a:p>
            <a:pPr algn="just"/>
            <a:r>
              <a:rPr lang="es-ES" sz="1400" dirty="0">
                <a:cs typeface="Arial"/>
              </a:rPr>
              <a:t>Fortalecer la gestión administrativa mediante la contratación de personal de apoyo a la dirección y a las respectivas Juntas de Centros.</a:t>
            </a:r>
          </a:p>
          <a:p>
            <a:pPr algn="just"/>
            <a:r>
              <a:rPr lang="es-ES" sz="1400" dirty="0">
                <a:cs typeface="Arial"/>
              </a:rPr>
              <a:t>Asignar los fondos requeridos para la puesta en marcha del POA de cada centro educativo.</a:t>
            </a:r>
          </a:p>
          <a:p>
            <a:pPr algn="just"/>
            <a:endParaRPr lang="es-ES" sz="1400" dirty="0">
              <a:cs typeface="Arial"/>
            </a:endParaRPr>
          </a:p>
          <a:p>
            <a:pPr algn="just"/>
            <a:r>
              <a:rPr lang="es-ES" sz="1400" dirty="0">
                <a:cs typeface="Arial"/>
              </a:rPr>
              <a:t>Incorporar a los distritos educativos un auditor permanente que supervise las acciones financieras de las juntas de centros.</a:t>
            </a:r>
            <a:endParaRPr lang="es-DO" sz="1400" dirty="0">
              <a:cs typeface="Arial"/>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173741"/>
            <a:ext cx="1062424" cy="482705"/>
          </a:xfrm>
          <a:prstGeom prst="rect">
            <a:avLst/>
          </a:prstGeom>
          <a:noFill/>
          <a:ln cap="flat">
            <a:noFill/>
          </a:ln>
        </p:spPr>
      </p:pic>
      <p:pic>
        <p:nvPicPr>
          <p:cNvPr id="14" name="Picture 13"/>
          <p:cNvPicPr>
            <a:picLocks noChangeAspect="1"/>
          </p:cNvPicPr>
          <p:nvPr/>
        </p:nvPicPr>
        <p:blipFill>
          <a:blip r:embed="rId5"/>
          <a:stretch>
            <a:fillRect/>
          </a:stretch>
        </p:blipFill>
        <p:spPr>
          <a:xfrm>
            <a:off x="4753817" y="2327548"/>
            <a:ext cx="328298" cy="328296"/>
          </a:xfrm>
          <a:prstGeom prst="rect">
            <a:avLst/>
          </a:prstGeom>
        </p:spPr>
      </p:pic>
      <p:pic>
        <p:nvPicPr>
          <p:cNvPr id="2" name="Picture 1"/>
          <p:cNvPicPr>
            <a:picLocks noChangeAspect="1"/>
          </p:cNvPicPr>
          <p:nvPr/>
        </p:nvPicPr>
        <p:blipFill rotWithShape="1">
          <a:blip r:embed="rId6"/>
          <a:srcRect b="9000"/>
          <a:stretch/>
        </p:blipFill>
        <p:spPr>
          <a:xfrm>
            <a:off x="4758019" y="4189915"/>
            <a:ext cx="337490" cy="352458"/>
          </a:xfrm>
          <a:prstGeom prst="rect">
            <a:avLst/>
          </a:prstGeom>
        </p:spPr>
      </p:pic>
      <p:sp>
        <p:nvSpPr>
          <p:cNvPr id="16" name="TextBox 3">
            <a:extLst>
              <a:ext uri="{FF2B5EF4-FFF2-40B4-BE49-F238E27FC236}">
                <a16:creationId xmlns:a16="http://schemas.microsoft.com/office/drawing/2014/main" id="{DDCA8772-F0F6-4F91-AB5E-10959D4A79BE}"/>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59</a:t>
            </a:fld>
            <a:endParaRPr lang="en-US"/>
          </a:p>
        </p:txBody>
      </p:sp>
      <p:sp>
        <p:nvSpPr>
          <p:cNvPr id="17" name="Rectángulo 16">
            <a:extLst>
              <a:ext uri="{FF2B5EF4-FFF2-40B4-BE49-F238E27FC236}">
                <a16:creationId xmlns:a16="http://schemas.microsoft.com/office/drawing/2014/main" id="{F37890B7-541B-4789-8A8C-75C4532965A7}"/>
              </a:ext>
            </a:extLst>
          </p:cNvPr>
          <p:cNvSpPr/>
          <p:nvPr/>
        </p:nvSpPr>
        <p:spPr>
          <a:xfrm>
            <a:off x="5049575" y="895297"/>
            <a:ext cx="3829265" cy="384721"/>
          </a:xfrm>
          <a:prstGeom prst="rect">
            <a:avLst/>
          </a:prstGeom>
          <a:solidFill>
            <a:srgbClr val="7F7F7F"/>
          </a:solidFill>
        </p:spPr>
        <p:txBody>
          <a:bodyPr wrap="square">
            <a:spAutoFit/>
          </a:bodyPr>
          <a:lstStyle/>
          <a:p>
            <a:r>
              <a:rPr lang="es-ES" sz="1900" b="1" dirty="0">
                <a:solidFill>
                  <a:schemeClr val="bg1"/>
                </a:solidFill>
                <a:ea typeface="Calibri" panose="020F0502020204030204" pitchFamily="34" charset="0"/>
                <a:cs typeface="Times New Roman" panose="02020603050405020304" pitchFamily="18" charset="0"/>
              </a:rPr>
              <a:t>Foro Socioeducativo. Boletín 20.</a:t>
            </a:r>
          </a:p>
        </p:txBody>
      </p:sp>
      <p:pic>
        <p:nvPicPr>
          <p:cNvPr id="7" name="Gráfico 6" descr="Cuaderno de estrategias">
            <a:extLst>
              <a:ext uri="{FF2B5EF4-FFF2-40B4-BE49-F238E27FC236}">
                <a16:creationId xmlns:a16="http://schemas.microsoft.com/office/drawing/2014/main" id="{EAEA4233-90CB-4CAE-992A-E45DCE4E44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3204" y="2955121"/>
            <a:ext cx="549524" cy="549524"/>
          </a:xfrm>
          <a:prstGeom prst="rect">
            <a:avLst/>
          </a:prstGeom>
        </p:spPr>
      </p:pic>
      <p:pic>
        <p:nvPicPr>
          <p:cNvPr id="18" name="Gráfico 17" descr="Reloj de arena">
            <a:extLst>
              <a:ext uri="{FF2B5EF4-FFF2-40B4-BE49-F238E27FC236}">
                <a16:creationId xmlns:a16="http://schemas.microsoft.com/office/drawing/2014/main" id="{CEBF4504-D69F-4C97-9CCA-56E6372569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79176" y="1575183"/>
            <a:ext cx="457200" cy="457200"/>
          </a:xfrm>
          <a:prstGeom prst="rect">
            <a:avLst/>
          </a:prstGeom>
        </p:spPr>
      </p:pic>
    </p:spTree>
    <p:extLst>
      <p:ext uri="{BB962C8B-B14F-4D97-AF65-F5344CB8AC3E}">
        <p14:creationId xmlns:p14="http://schemas.microsoft.com/office/powerpoint/2010/main" val="160595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6">
            <a:extLst>
              <a:ext uri="{FF2B5EF4-FFF2-40B4-BE49-F238E27FC236}">
                <a16:creationId xmlns:a16="http://schemas.microsoft.com/office/drawing/2014/main" id="{898A1D25-BF65-4344-8848-7E2D4A994634}"/>
              </a:ext>
            </a:extLst>
          </p:cNvPr>
          <p:cNvSpPr/>
          <p:nvPr/>
        </p:nvSpPr>
        <p:spPr>
          <a:xfrm>
            <a:off x="1443942" y="486052"/>
            <a:ext cx="2154501"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JORNADA EXTENDIDA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angle 2"/>
          <p:cNvSpPr/>
          <p:nvPr/>
        </p:nvSpPr>
        <p:spPr>
          <a:xfrm>
            <a:off x="528811" y="936590"/>
            <a:ext cx="8104826" cy="646331"/>
          </a:xfrm>
          <a:prstGeom prst="rect">
            <a:avLst/>
          </a:prstGeom>
          <a:solidFill>
            <a:srgbClr val="F88C44"/>
          </a:solidFill>
        </p:spPr>
        <p:txBody>
          <a:bodyPr wrap="square">
            <a:spAutoFit/>
          </a:bodyPr>
          <a:lstStyle/>
          <a:p>
            <a:pPr algn="ctr"/>
            <a:r>
              <a:rPr lang="es-ES_tradnl" b="1" dirty="0">
                <a:solidFill>
                  <a:schemeClr val="bg1"/>
                </a:solidFill>
                <a:cs typeface="Arial"/>
              </a:rPr>
              <a:t>Niveles de satisfacción de padres y madres con la implementación de la Jornada Escolar Extendida</a:t>
            </a:r>
          </a:p>
        </p:txBody>
      </p:sp>
      <p:pic>
        <p:nvPicPr>
          <p:cNvPr id="4" name="Picture 3" descr="Screen Shot 2019-04-24 at 12.5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579" y="2949488"/>
            <a:ext cx="1415198" cy="1479138"/>
          </a:xfrm>
          <a:prstGeom prst="rect">
            <a:avLst/>
          </a:prstGeom>
        </p:spPr>
      </p:pic>
      <p:sp>
        <p:nvSpPr>
          <p:cNvPr id="11" name="TextBox 10"/>
          <p:cNvSpPr txBox="1"/>
          <p:nvPr/>
        </p:nvSpPr>
        <p:spPr>
          <a:xfrm>
            <a:off x="4007915" y="1851526"/>
            <a:ext cx="903012" cy="461665"/>
          </a:xfrm>
          <a:prstGeom prst="rect">
            <a:avLst/>
          </a:prstGeom>
          <a:noFill/>
        </p:spPr>
        <p:txBody>
          <a:bodyPr wrap="none" rtlCol="0">
            <a:spAutoFit/>
          </a:bodyPr>
          <a:lstStyle/>
          <a:p>
            <a:r>
              <a:rPr lang="en-US" sz="2400" dirty="0">
                <a:solidFill>
                  <a:srgbClr val="2499DA"/>
                </a:solidFill>
                <a:latin typeface="Arial Black"/>
                <a:cs typeface="Arial Black"/>
              </a:rPr>
              <a:t>92%</a:t>
            </a:r>
          </a:p>
        </p:txBody>
      </p:sp>
      <p:sp>
        <p:nvSpPr>
          <p:cNvPr id="19" name="TextBox 18"/>
          <p:cNvSpPr txBox="1"/>
          <p:nvPr/>
        </p:nvSpPr>
        <p:spPr>
          <a:xfrm>
            <a:off x="2524646" y="2898685"/>
            <a:ext cx="903012" cy="461665"/>
          </a:xfrm>
          <a:prstGeom prst="rect">
            <a:avLst/>
          </a:prstGeom>
          <a:noFill/>
        </p:spPr>
        <p:txBody>
          <a:bodyPr wrap="none" rtlCol="0">
            <a:spAutoFit/>
          </a:bodyPr>
          <a:lstStyle/>
          <a:p>
            <a:r>
              <a:rPr lang="en-US" sz="2400" dirty="0">
                <a:solidFill>
                  <a:srgbClr val="2499DA"/>
                </a:solidFill>
                <a:latin typeface="Arial Black"/>
                <a:cs typeface="Arial Black"/>
              </a:rPr>
              <a:t>89%</a:t>
            </a:r>
          </a:p>
        </p:txBody>
      </p:sp>
      <p:sp>
        <p:nvSpPr>
          <p:cNvPr id="22" name="TextBox 21"/>
          <p:cNvSpPr txBox="1"/>
          <p:nvPr/>
        </p:nvSpPr>
        <p:spPr>
          <a:xfrm>
            <a:off x="7039740" y="2887932"/>
            <a:ext cx="903012" cy="461665"/>
          </a:xfrm>
          <a:prstGeom prst="rect">
            <a:avLst/>
          </a:prstGeom>
          <a:noFill/>
        </p:spPr>
        <p:txBody>
          <a:bodyPr wrap="none" rtlCol="0">
            <a:spAutoFit/>
          </a:bodyPr>
          <a:lstStyle/>
          <a:p>
            <a:r>
              <a:rPr lang="en-US" sz="2400" dirty="0">
                <a:solidFill>
                  <a:srgbClr val="2499DA"/>
                </a:solidFill>
                <a:latin typeface="Arial Black"/>
                <a:cs typeface="Arial Black"/>
              </a:rPr>
              <a:t>87%</a:t>
            </a:r>
          </a:p>
        </p:txBody>
      </p:sp>
      <p:sp>
        <p:nvSpPr>
          <p:cNvPr id="23" name="TextBox 22"/>
          <p:cNvSpPr txBox="1"/>
          <p:nvPr/>
        </p:nvSpPr>
        <p:spPr>
          <a:xfrm>
            <a:off x="2540903" y="3677069"/>
            <a:ext cx="903012" cy="461665"/>
          </a:xfrm>
          <a:prstGeom prst="rect">
            <a:avLst/>
          </a:prstGeom>
          <a:noFill/>
        </p:spPr>
        <p:txBody>
          <a:bodyPr wrap="none" rtlCol="0">
            <a:spAutoFit/>
          </a:bodyPr>
          <a:lstStyle/>
          <a:p>
            <a:r>
              <a:rPr lang="en-US" sz="2400" dirty="0">
                <a:solidFill>
                  <a:srgbClr val="2499DA"/>
                </a:solidFill>
                <a:latin typeface="Arial Black"/>
                <a:cs typeface="Arial Black"/>
              </a:rPr>
              <a:t>86%</a:t>
            </a:r>
          </a:p>
        </p:txBody>
      </p:sp>
      <p:sp>
        <p:nvSpPr>
          <p:cNvPr id="24" name="TextBox 23"/>
          <p:cNvSpPr txBox="1"/>
          <p:nvPr/>
        </p:nvSpPr>
        <p:spPr>
          <a:xfrm>
            <a:off x="7039740" y="3659391"/>
            <a:ext cx="903012" cy="461665"/>
          </a:xfrm>
          <a:prstGeom prst="rect">
            <a:avLst/>
          </a:prstGeom>
          <a:noFill/>
        </p:spPr>
        <p:txBody>
          <a:bodyPr wrap="none" rtlCol="0">
            <a:spAutoFit/>
          </a:bodyPr>
          <a:lstStyle/>
          <a:p>
            <a:r>
              <a:rPr lang="en-US" sz="2400" dirty="0">
                <a:solidFill>
                  <a:srgbClr val="2499DA"/>
                </a:solidFill>
                <a:latin typeface="Arial Black"/>
                <a:cs typeface="Arial Black"/>
              </a:rPr>
              <a:t>81%</a:t>
            </a:r>
          </a:p>
        </p:txBody>
      </p:sp>
      <p:sp>
        <p:nvSpPr>
          <p:cNvPr id="25" name="TextBox 24"/>
          <p:cNvSpPr txBox="1"/>
          <p:nvPr/>
        </p:nvSpPr>
        <p:spPr>
          <a:xfrm>
            <a:off x="3746033" y="2285429"/>
            <a:ext cx="1404551" cy="338554"/>
          </a:xfrm>
          <a:prstGeom prst="rect">
            <a:avLst/>
          </a:prstGeom>
          <a:noFill/>
        </p:spPr>
        <p:txBody>
          <a:bodyPr wrap="none" rtlCol="0">
            <a:spAutoFit/>
          </a:bodyPr>
          <a:lstStyle/>
          <a:p>
            <a:r>
              <a:rPr lang="en-US" sz="1600" dirty="0">
                <a:solidFill>
                  <a:schemeClr val="tx1">
                    <a:lumMod val="50000"/>
                    <a:lumOff val="50000"/>
                  </a:schemeClr>
                </a:solidFill>
                <a:latin typeface="Arial"/>
                <a:cs typeface="Arial"/>
              </a:rPr>
              <a:t>SEGURIDAD</a:t>
            </a:r>
          </a:p>
        </p:txBody>
      </p:sp>
      <p:sp>
        <p:nvSpPr>
          <p:cNvPr id="26" name="TextBox 25"/>
          <p:cNvSpPr txBox="1"/>
          <p:nvPr/>
        </p:nvSpPr>
        <p:spPr>
          <a:xfrm>
            <a:off x="1002782" y="2949488"/>
            <a:ext cx="1598414" cy="338554"/>
          </a:xfrm>
          <a:prstGeom prst="rect">
            <a:avLst/>
          </a:prstGeom>
          <a:noFill/>
        </p:spPr>
        <p:txBody>
          <a:bodyPr wrap="none" rtlCol="0">
            <a:spAutoFit/>
          </a:bodyPr>
          <a:lstStyle/>
          <a:p>
            <a:r>
              <a:rPr lang="en-US" sz="1600" dirty="0">
                <a:solidFill>
                  <a:schemeClr val="tx1">
                    <a:lumMod val="50000"/>
                    <a:lumOff val="50000"/>
                  </a:schemeClr>
                </a:solidFill>
                <a:latin typeface="Arial"/>
                <a:cs typeface="Arial"/>
              </a:rPr>
              <a:t>APRENDIZAJE</a:t>
            </a:r>
          </a:p>
        </p:txBody>
      </p:sp>
      <p:sp>
        <p:nvSpPr>
          <p:cNvPr id="27" name="TextBox 26"/>
          <p:cNvSpPr txBox="1"/>
          <p:nvPr/>
        </p:nvSpPr>
        <p:spPr>
          <a:xfrm>
            <a:off x="5713736" y="2960241"/>
            <a:ext cx="1326004" cy="338554"/>
          </a:xfrm>
          <a:prstGeom prst="rect">
            <a:avLst/>
          </a:prstGeom>
          <a:noFill/>
        </p:spPr>
        <p:txBody>
          <a:bodyPr wrap="none" rtlCol="0">
            <a:spAutoFit/>
          </a:bodyPr>
          <a:lstStyle/>
          <a:p>
            <a:r>
              <a:rPr lang="en-US" sz="1600" dirty="0">
                <a:solidFill>
                  <a:schemeClr val="tx1">
                    <a:lumMod val="50000"/>
                    <a:lumOff val="50000"/>
                  </a:schemeClr>
                </a:solidFill>
                <a:latin typeface="Arial"/>
                <a:cs typeface="Arial"/>
              </a:rPr>
              <a:t>CONDUCTA</a:t>
            </a:r>
          </a:p>
        </p:txBody>
      </p:sp>
      <p:sp>
        <p:nvSpPr>
          <p:cNvPr id="28" name="TextBox 27"/>
          <p:cNvSpPr txBox="1"/>
          <p:nvPr/>
        </p:nvSpPr>
        <p:spPr>
          <a:xfrm>
            <a:off x="1561711" y="3738624"/>
            <a:ext cx="1039868" cy="338554"/>
          </a:xfrm>
          <a:prstGeom prst="rect">
            <a:avLst/>
          </a:prstGeom>
          <a:noFill/>
        </p:spPr>
        <p:txBody>
          <a:bodyPr wrap="none" rtlCol="0">
            <a:spAutoFit/>
          </a:bodyPr>
          <a:lstStyle/>
          <a:p>
            <a:r>
              <a:rPr lang="en-US" sz="1600" dirty="0">
                <a:solidFill>
                  <a:schemeClr val="tx1">
                    <a:lumMod val="50000"/>
                    <a:lumOff val="50000"/>
                  </a:schemeClr>
                </a:solidFill>
                <a:latin typeface="Arial"/>
                <a:cs typeface="Arial"/>
              </a:rPr>
              <a:t>EMPLEO</a:t>
            </a:r>
          </a:p>
        </p:txBody>
      </p:sp>
      <p:sp>
        <p:nvSpPr>
          <p:cNvPr id="29" name="TextBox 28"/>
          <p:cNvSpPr txBox="1"/>
          <p:nvPr/>
        </p:nvSpPr>
        <p:spPr>
          <a:xfrm>
            <a:off x="5655775" y="3658177"/>
            <a:ext cx="1441420" cy="494494"/>
          </a:xfrm>
          <a:prstGeom prst="rect">
            <a:avLst/>
          </a:prstGeom>
          <a:noFill/>
        </p:spPr>
        <p:txBody>
          <a:bodyPr wrap="none" rtlCol="0">
            <a:spAutoFit/>
          </a:bodyPr>
          <a:lstStyle/>
          <a:p>
            <a:pPr>
              <a:lnSpc>
                <a:spcPct val="80000"/>
              </a:lnSpc>
            </a:pPr>
            <a:r>
              <a:rPr lang="en-US" sz="1600" dirty="0">
                <a:solidFill>
                  <a:schemeClr val="tx1">
                    <a:lumMod val="50000"/>
                    <a:lumOff val="50000"/>
                  </a:schemeClr>
                </a:solidFill>
                <a:latin typeface="Arial"/>
                <a:cs typeface="Arial"/>
              </a:rPr>
              <a:t>SITUACIÓN</a:t>
            </a:r>
          </a:p>
          <a:p>
            <a:pPr>
              <a:lnSpc>
                <a:spcPct val="80000"/>
              </a:lnSpc>
            </a:pPr>
            <a:r>
              <a:rPr lang="en-US" sz="1600" dirty="0">
                <a:solidFill>
                  <a:schemeClr val="tx1">
                    <a:lumMod val="50000"/>
                    <a:lumOff val="50000"/>
                  </a:schemeClr>
                </a:solidFill>
                <a:latin typeface="Arial"/>
                <a:cs typeface="Arial"/>
              </a:rPr>
              <a:t>ECONÓMICA</a:t>
            </a:r>
          </a:p>
        </p:txBody>
      </p:sp>
      <p:cxnSp>
        <p:nvCxnSpPr>
          <p:cNvPr id="14" name="Straight Connector 13"/>
          <p:cNvCxnSpPr/>
          <p:nvPr/>
        </p:nvCxnSpPr>
        <p:spPr>
          <a:xfrm flipH="1">
            <a:off x="3430521" y="3936471"/>
            <a:ext cx="36713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flipV="1">
            <a:off x="3435293" y="3129518"/>
            <a:ext cx="459280" cy="15852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5186777" y="3129518"/>
            <a:ext cx="417833" cy="15852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5186777" y="3936471"/>
            <a:ext cx="367132"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59421" y="2782788"/>
            <a:ext cx="0" cy="31771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 name="Grupo 30">
            <a:extLst>
              <a:ext uri="{FF2B5EF4-FFF2-40B4-BE49-F238E27FC236}">
                <a16:creationId xmlns:a16="http://schemas.microsoft.com/office/drawing/2014/main" id="{B81019EA-FA3C-426F-BAB5-9EF0B60BFCF8}"/>
              </a:ext>
            </a:extLst>
          </p:cNvPr>
          <p:cNvGrpSpPr/>
          <p:nvPr/>
        </p:nvGrpSpPr>
        <p:grpSpPr>
          <a:xfrm>
            <a:off x="0" y="0"/>
            <a:ext cx="9144000" cy="741600"/>
            <a:chOff x="0" y="0"/>
            <a:chExt cx="9144000" cy="859844"/>
          </a:xfrm>
        </p:grpSpPr>
        <p:pic>
          <p:nvPicPr>
            <p:cNvPr id="33" name="Picture 1" descr="TOP-01.jpg">
              <a:extLst>
                <a:ext uri="{FF2B5EF4-FFF2-40B4-BE49-F238E27FC236}">
                  <a16:creationId xmlns:a16="http://schemas.microsoft.com/office/drawing/2014/main" id="{4F083D52-4684-4007-8CAA-3310AC737C55}"/>
                </a:ext>
              </a:extLst>
            </p:cNvPr>
            <p:cNvPicPr>
              <a:picLocks noChangeAspect="1"/>
            </p:cNvPicPr>
            <p:nvPr/>
          </p:nvPicPr>
          <p:blipFill rotWithShape="1">
            <a:blip r:embed="rId3">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35" name="TextBox 3">
              <a:extLst>
                <a:ext uri="{FF2B5EF4-FFF2-40B4-BE49-F238E27FC236}">
                  <a16:creationId xmlns:a16="http://schemas.microsoft.com/office/drawing/2014/main" id="{646CBE09-7B06-49AF-B4AF-26AB4E826A4E}"/>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38"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913083" y="244700"/>
            <a:ext cx="1062424" cy="482705"/>
          </a:xfrm>
          <a:prstGeom prst="rect">
            <a:avLst/>
          </a:prstGeom>
          <a:noFill/>
          <a:ln cap="flat">
            <a:noFill/>
          </a:ln>
        </p:spPr>
      </p:pic>
      <p:sp>
        <p:nvSpPr>
          <p:cNvPr id="39" name="Rectángulo 6">
            <a:extLst>
              <a:ext uri="{FF2B5EF4-FFF2-40B4-BE49-F238E27FC236}">
                <a16:creationId xmlns:a16="http://schemas.microsoft.com/office/drawing/2014/main" id="{898A1D25-BF65-4344-8848-7E2D4A994634}"/>
              </a:ext>
            </a:extLst>
          </p:cNvPr>
          <p:cNvSpPr/>
          <p:nvPr/>
        </p:nvSpPr>
        <p:spPr>
          <a:xfrm>
            <a:off x="1200738" y="366829"/>
            <a:ext cx="2154501"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JORNADA EXTENDIDA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a:t>
            </a:fld>
            <a:endParaRPr lang="en-US"/>
          </a:p>
        </p:txBody>
      </p:sp>
    </p:spTree>
    <p:extLst>
      <p:ext uri="{BB962C8B-B14F-4D97-AF65-F5344CB8AC3E}">
        <p14:creationId xmlns:p14="http://schemas.microsoft.com/office/powerpoint/2010/main" val="3449722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creen Shot 2019-04-24 at 5.53.40 PM.png">
            <a:extLst>
              <a:ext uri="{FF2B5EF4-FFF2-40B4-BE49-F238E27FC236}">
                <a16:creationId xmlns:a16="http://schemas.microsoft.com/office/drawing/2014/main" id="{142936AA-A0B7-4ED0-8A1C-F4A0ABA3E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3691795" y="-2063958"/>
            <a:ext cx="413168" cy="517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PROCESOS ADMINISTRATIVOS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ángulo 9">
            <a:extLst>
              <a:ext uri="{FF2B5EF4-FFF2-40B4-BE49-F238E27FC236}">
                <a16:creationId xmlns:a16="http://schemas.microsoft.com/office/drawing/2014/main" id="{FAA8359D-E908-4A95-B5F8-20D39B5BD0D3}"/>
              </a:ext>
            </a:extLst>
          </p:cNvPr>
          <p:cNvSpPr/>
          <p:nvPr/>
        </p:nvSpPr>
        <p:spPr>
          <a:xfrm>
            <a:off x="900364" y="836691"/>
            <a:ext cx="7478092" cy="4185761"/>
          </a:xfrm>
          <a:prstGeom prst="rect">
            <a:avLst/>
          </a:prstGeom>
        </p:spPr>
        <p:txBody>
          <a:bodyPr wrap="square">
            <a:spAutoFit/>
          </a:bodyPr>
          <a:lstStyle/>
          <a:p>
            <a:pPr marL="285750" indent="-285750" algn="just">
              <a:buFont typeface="Arial" panose="020B0604020202020204" pitchFamily="34" charset="0"/>
              <a:buChar char="•"/>
            </a:pPr>
            <a:r>
              <a:rPr lang="es-ES" sz="1400" dirty="0">
                <a:cs typeface="Arial"/>
              </a:rPr>
              <a:t>En los </a:t>
            </a:r>
            <a:r>
              <a:rPr lang="es-ES" sz="1400" dirty="0">
                <a:solidFill>
                  <a:schemeClr val="tx2"/>
                </a:solidFill>
                <a:cs typeface="Arial"/>
              </a:rPr>
              <a:t>cinco procesos clave que el Ministerio </a:t>
            </a:r>
            <a:r>
              <a:rPr lang="es-ES" sz="1400" dirty="0">
                <a:cs typeface="Arial"/>
              </a:rPr>
              <a:t>había identificado a fines de 2016 (Reclutamiento, selección y contratación de docentes y no docentes; Contratación de compras de bienes y servicios; Adquisición de libros de texto; Recepción, distribución y descargo de bienes; y Pago a proveedores) </a:t>
            </a:r>
            <a:r>
              <a:rPr lang="es-ES" sz="1400" dirty="0">
                <a:solidFill>
                  <a:srgbClr val="FF0000"/>
                </a:solidFill>
                <a:cs typeface="Arial"/>
              </a:rPr>
              <a:t>no se reportan modificaciones importantes para hacer más eficientes los procesos.</a:t>
            </a:r>
          </a:p>
          <a:p>
            <a:pPr marL="285750" indent="-285750" algn="just">
              <a:buFont typeface="Arial" panose="020B0604020202020204" pitchFamily="34" charset="0"/>
              <a:buChar char="•"/>
            </a:pPr>
            <a:endParaRPr lang="es-ES" sz="1400" dirty="0">
              <a:cs typeface="Arial"/>
            </a:endParaRPr>
          </a:p>
          <a:p>
            <a:pPr marL="285750" indent="-285750" algn="just">
              <a:buFont typeface="Arial" panose="020B0604020202020204" pitchFamily="34" charset="0"/>
              <a:buChar char="•"/>
            </a:pPr>
            <a:r>
              <a:rPr lang="es-ES" sz="1400" dirty="0">
                <a:cs typeface="Arial"/>
              </a:rPr>
              <a:t>Reestructuración de la </a:t>
            </a:r>
            <a:r>
              <a:rPr lang="es-ES" sz="1400" dirty="0">
                <a:solidFill>
                  <a:schemeClr val="tx2"/>
                </a:solidFill>
                <a:cs typeface="Arial"/>
              </a:rPr>
              <a:t>Dirección General de Fiscalización y Control </a:t>
            </a:r>
            <a:r>
              <a:rPr lang="es-ES" sz="1400" dirty="0">
                <a:cs typeface="Arial"/>
              </a:rPr>
              <a:t>y, como resultado, se espera la producción de un Manual de Políticas y Procedimientos para esta dirección.</a:t>
            </a:r>
          </a:p>
          <a:p>
            <a:pPr marL="285750" indent="-285750" algn="just">
              <a:buFont typeface="Arial" panose="020B0604020202020204" pitchFamily="34" charset="0"/>
              <a:buChar char="•"/>
            </a:pPr>
            <a:endParaRPr lang="es-ES" sz="1400" dirty="0">
              <a:cs typeface="Arial"/>
            </a:endParaRPr>
          </a:p>
          <a:p>
            <a:pPr marL="285750" indent="-285750" algn="just">
              <a:buFont typeface="Arial" panose="020B0604020202020204" pitchFamily="34" charset="0"/>
              <a:buChar char="•"/>
            </a:pPr>
            <a:r>
              <a:rPr lang="es-ES" sz="1400" dirty="0">
                <a:cs typeface="Arial"/>
              </a:rPr>
              <a:t>El pasado 6 de septiembre de 2018, el Ministro de Educación firmó la Orden Departamental núm. 62-2018 mediante la cual se ponen en vigencia el </a:t>
            </a:r>
            <a:r>
              <a:rPr lang="es-ES" sz="1400" dirty="0">
                <a:solidFill>
                  <a:schemeClr val="tx2"/>
                </a:solidFill>
                <a:cs typeface="Arial"/>
              </a:rPr>
              <a:t>Manual Operativo de la Regional educativa (MORE) y el Manual Operativo del Distrito educativo (MODE) </a:t>
            </a:r>
            <a:r>
              <a:rPr lang="es-ES" sz="1400" dirty="0">
                <a:cs typeface="Arial"/>
              </a:rPr>
              <a:t>en el marco del Modelo Conceptual de Funcionamiento del Ministerio de Educación.</a:t>
            </a:r>
          </a:p>
          <a:p>
            <a:pPr marL="285750" indent="-285750" algn="just">
              <a:buFont typeface="Arial" panose="020B0604020202020204" pitchFamily="34" charset="0"/>
              <a:buChar char="•"/>
            </a:pPr>
            <a:endParaRPr lang="es-ES" sz="1400" dirty="0">
              <a:cs typeface="Arial"/>
            </a:endParaRPr>
          </a:p>
          <a:p>
            <a:pPr marL="285750" indent="-285750" algn="just">
              <a:buFont typeface="Arial" panose="020B0604020202020204" pitchFamily="34" charset="0"/>
              <a:buChar char="•"/>
            </a:pPr>
            <a:r>
              <a:rPr lang="es-ES" sz="1400" dirty="0">
                <a:cs typeface="Arial"/>
              </a:rPr>
              <a:t>Sigue en espera de aprobación el </a:t>
            </a:r>
            <a:r>
              <a:rPr lang="es-ES" sz="1400" dirty="0">
                <a:solidFill>
                  <a:schemeClr val="tx2"/>
                </a:solidFill>
                <a:cs typeface="Arial"/>
              </a:rPr>
              <a:t>Manual de Organización y Funciones del Ministerio de Educación</a:t>
            </a:r>
            <a:r>
              <a:rPr lang="es-ES" sz="1400" dirty="0">
                <a:cs typeface="Arial"/>
              </a:rPr>
              <a:t>, elaborado en el año 2017 y sometido en el 2018 a revisión por el Ministerio de Administración Pública (MAP).</a:t>
            </a:r>
          </a:p>
          <a:p>
            <a:pPr marL="285750" indent="-285750" algn="just">
              <a:buFont typeface="Arial" panose="020B0604020202020204" pitchFamily="34" charset="0"/>
              <a:buChar char="•"/>
            </a:pPr>
            <a:endParaRPr lang="es-ES" sz="1400" dirty="0">
              <a:cs typeface="Arial"/>
            </a:endParaRPr>
          </a:p>
          <a:p>
            <a:pPr marL="285750" indent="-285750" algn="just">
              <a:buFont typeface="Arial" panose="020B0604020202020204" pitchFamily="34" charset="0"/>
              <a:buChar char="•"/>
            </a:pPr>
            <a:r>
              <a:rPr lang="es-ES" sz="1400" dirty="0">
                <a:cs typeface="Arial"/>
              </a:rPr>
              <a:t>En elaboración, propuesta de modificación del </a:t>
            </a:r>
            <a:r>
              <a:rPr lang="es-ES" sz="1400" dirty="0">
                <a:solidFill>
                  <a:schemeClr val="tx2"/>
                </a:solidFill>
                <a:cs typeface="Arial"/>
              </a:rPr>
              <a:t>Manual Operativo del Centro Educativo Público (MOCE).</a:t>
            </a:r>
            <a:endParaRPr lang="es-DO" sz="1400" dirty="0">
              <a:solidFill>
                <a:schemeClr val="tx2"/>
              </a:solidFill>
              <a:cs typeface="Arial"/>
            </a:endParaRP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1" name="Imagen 12">
            <a:extLst>
              <a:ext uri="{FF2B5EF4-FFF2-40B4-BE49-F238E27FC236}">
                <a16:creationId xmlns:a16="http://schemas.microsoft.com/office/drawing/2014/main" id="{6A20774E-FB7F-4CC0-8D11-765AAF8D204A}"/>
              </a:ext>
            </a:extLst>
          </p:cNvPr>
          <p:cNvPicPr>
            <a:picLocks noChangeAspect="1"/>
          </p:cNvPicPr>
          <p:nvPr/>
        </p:nvPicPr>
        <p:blipFill>
          <a:blip r:embed="rId4"/>
          <a:stretch>
            <a:fillRect/>
          </a:stretch>
        </p:blipFill>
        <p:spPr>
          <a:xfrm>
            <a:off x="938566" y="3968896"/>
            <a:ext cx="225239" cy="225239"/>
          </a:xfrm>
          <a:prstGeom prst="rect">
            <a:avLst/>
          </a:prstGeom>
        </p:spPr>
      </p:pic>
      <p:pic>
        <p:nvPicPr>
          <p:cNvPr id="15" name="Picture 14"/>
          <p:cNvPicPr>
            <a:picLocks noChangeAspect="1"/>
          </p:cNvPicPr>
          <p:nvPr/>
        </p:nvPicPr>
        <p:blipFill>
          <a:blip r:embed="rId5"/>
          <a:stretch>
            <a:fillRect/>
          </a:stretch>
        </p:blipFill>
        <p:spPr>
          <a:xfrm>
            <a:off x="891322" y="2810501"/>
            <a:ext cx="330078" cy="330078"/>
          </a:xfrm>
          <a:prstGeom prst="rect">
            <a:avLst/>
          </a:prstGeom>
        </p:spPr>
      </p:pic>
      <p:pic>
        <p:nvPicPr>
          <p:cNvPr id="16" name="Picture 15"/>
          <p:cNvPicPr>
            <a:picLocks noChangeAspect="1"/>
          </p:cNvPicPr>
          <p:nvPr/>
        </p:nvPicPr>
        <p:blipFill>
          <a:blip r:embed="rId6"/>
          <a:stretch>
            <a:fillRect/>
          </a:stretch>
        </p:blipFill>
        <p:spPr>
          <a:xfrm rot="16200000">
            <a:off x="848397" y="1227314"/>
            <a:ext cx="345452" cy="345452"/>
          </a:xfrm>
          <a:prstGeom prst="rect">
            <a:avLst/>
          </a:prstGeom>
        </p:spPr>
      </p:pic>
      <p:sp>
        <p:nvSpPr>
          <p:cNvPr id="17" name="TextBox 3">
            <a:extLst>
              <a:ext uri="{FF2B5EF4-FFF2-40B4-BE49-F238E27FC236}">
                <a16:creationId xmlns:a16="http://schemas.microsoft.com/office/drawing/2014/main" id="{EAFD541B-D929-4B70-B841-58630FA792A1}"/>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60</a:t>
            </a:fld>
            <a:endParaRPr lang="en-US"/>
          </a:p>
        </p:txBody>
      </p:sp>
    </p:spTree>
    <p:extLst>
      <p:ext uri="{BB962C8B-B14F-4D97-AF65-F5344CB8AC3E}">
        <p14:creationId xmlns:p14="http://schemas.microsoft.com/office/powerpoint/2010/main" val="1605954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creen Shot 2019-04-24 at 5.53.40 PM.png">
            <a:extLst>
              <a:ext uri="{FF2B5EF4-FFF2-40B4-BE49-F238E27FC236}">
                <a16:creationId xmlns:a16="http://schemas.microsoft.com/office/drawing/2014/main" id="{0ABDB224-ABB5-4C21-B8D7-19BAABF20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3471769" y="-1882144"/>
            <a:ext cx="413168" cy="480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DESEMPEÑO INSTITUCIONAL</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ángulo 9">
            <a:extLst>
              <a:ext uri="{FF2B5EF4-FFF2-40B4-BE49-F238E27FC236}">
                <a16:creationId xmlns:a16="http://schemas.microsoft.com/office/drawing/2014/main" id="{FAA8359D-E908-4A95-B5F8-20D39B5BD0D3}"/>
              </a:ext>
            </a:extLst>
          </p:cNvPr>
          <p:cNvSpPr/>
          <p:nvPr/>
        </p:nvSpPr>
        <p:spPr>
          <a:xfrm>
            <a:off x="478322" y="957952"/>
            <a:ext cx="8187356" cy="954107"/>
          </a:xfrm>
          <a:prstGeom prst="rect">
            <a:avLst/>
          </a:prstGeom>
        </p:spPr>
        <p:txBody>
          <a:bodyPr wrap="square">
            <a:spAutoFit/>
          </a:bodyPr>
          <a:lstStyle/>
          <a:p>
            <a:pPr algn="just"/>
            <a:r>
              <a:rPr lang="es-ES" sz="1400" dirty="0">
                <a:cs typeface="Arial"/>
              </a:rPr>
              <a:t>Ordenanza No. 24-2017 que reglamenta el sistema competitivo de selección de los directores regionales y distritales. Definición de métricas e indicadores de gestión para regionales y distritos en los que basar el establecimiento de los diálogos y evaluaciones del desempeño de los nuevos directores. Todos los directores elegidos según el nuevo modelo han firmado un Acuerdo de Desempeño.</a:t>
            </a:r>
            <a:endParaRPr lang="es-DO" sz="1400" dirty="0">
              <a:cs typeface="Arial"/>
            </a:endParaRPr>
          </a:p>
        </p:txBody>
      </p:sp>
      <p:graphicFrame>
        <p:nvGraphicFramePr>
          <p:cNvPr id="9" name="Tabla 1">
            <a:extLst>
              <a:ext uri="{FF2B5EF4-FFF2-40B4-BE49-F238E27FC236}">
                <a16:creationId xmlns:a16="http://schemas.microsoft.com/office/drawing/2014/main" id="{E7827629-65FD-4C1A-AC13-278135E8D94C}"/>
              </a:ext>
            </a:extLst>
          </p:cNvPr>
          <p:cNvGraphicFramePr>
            <a:graphicFrameLocks noGrp="1"/>
          </p:cNvGraphicFramePr>
          <p:nvPr>
            <p:extLst>
              <p:ext uri="{D42A27DB-BD31-4B8C-83A1-F6EECF244321}">
                <p14:modId xmlns:p14="http://schemas.microsoft.com/office/powerpoint/2010/main" val="856594"/>
              </p:ext>
            </p:extLst>
          </p:nvPr>
        </p:nvGraphicFramePr>
        <p:xfrm>
          <a:off x="566200" y="2313254"/>
          <a:ext cx="8011600" cy="2396794"/>
        </p:xfrm>
        <a:graphic>
          <a:graphicData uri="http://schemas.openxmlformats.org/drawingml/2006/table">
            <a:tbl>
              <a:tblPr firstRow="1" firstCol="1" bandRow="1">
                <a:tableStyleId>{5A111915-BE36-4E01-A7E5-04B1672EAD32}</a:tableStyleId>
              </a:tblPr>
              <a:tblGrid>
                <a:gridCol w="6747848">
                  <a:extLst>
                    <a:ext uri="{9D8B030D-6E8A-4147-A177-3AD203B41FA5}">
                      <a16:colId xmlns:a16="http://schemas.microsoft.com/office/drawing/2014/main" val="3644095489"/>
                    </a:ext>
                  </a:extLst>
                </a:gridCol>
                <a:gridCol w="1263752">
                  <a:extLst>
                    <a:ext uri="{9D8B030D-6E8A-4147-A177-3AD203B41FA5}">
                      <a16:colId xmlns:a16="http://schemas.microsoft.com/office/drawing/2014/main" val="802256734"/>
                    </a:ext>
                  </a:extLst>
                </a:gridCol>
              </a:tblGrid>
              <a:tr h="435458">
                <a:tc>
                  <a:txBody>
                    <a:bodyPr/>
                    <a:lstStyle/>
                    <a:p>
                      <a:pPr marL="72000" algn="ctr" fontAlgn="auto">
                        <a:lnSpc>
                          <a:spcPct val="107000"/>
                        </a:lnSpc>
                        <a:spcAft>
                          <a:spcPts val="0"/>
                        </a:spcAft>
                      </a:pPr>
                      <a:r>
                        <a:rPr lang="es-DO" sz="1400" b="1" dirty="0">
                          <a:effectLst/>
                        </a:rPr>
                        <a:t>Indicador</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Puntuación </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42816762"/>
                  </a:ext>
                </a:extLst>
              </a:tr>
              <a:tr h="245167">
                <a:tc>
                  <a:txBody>
                    <a:bodyPr/>
                    <a:lstStyle/>
                    <a:p>
                      <a:pPr marL="72000" fontAlgn="auto">
                        <a:lnSpc>
                          <a:spcPct val="107000"/>
                        </a:lnSpc>
                        <a:spcAft>
                          <a:spcPts val="0"/>
                        </a:spcAft>
                      </a:pPr>
                      <a:r>
                        <a:rPr lang="es-DO" sz="1400" b="0" dirty="0">
                          <a:effectLst/>
                        </a:rPr>
                        <a:t>Metas presidenciales (</a:t>
                      </a:r>
                      <a:r>
                        <a:rPr lang="es-DO" sz="1400" b="0" dirty="0" err="1">
                          <a:effectLst/>
                        </a:rPr>
                        <a:t>Sigob</a:t>
                      </a:r>
                      <a:r>
                        <a:rPr lang="es-DO" sz="1400" b="0" dirty="0">
                          <a:effectLst/>
                        </a:rPr>
                        <a:t>)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100%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229484571"/>
                  </a:ext>
                </a:extLst>
              </a:tr>
              <a:tr h="245167">
                <a:tc>
                  <a:txBody>
                    <a:bodyPr/>
                    <a:lstStyle/>
                    <a:p>
                      <a:pPr marL="72000" fontAlgn="auto">
                        <a:lnSpc>
                          <a:spcPct val="107000"/>
                        </a:lnSpc>
                        <a:spcAft>
                          <a:spcPts val="0"/>
                        </a:spcAft>
                      </a:pPr>
                      <a:r>
                        <a:rPr lang="es-DO" sz="1400" b="0" dirty="0">
                          <a:effectLst/>
                        </a:rPr>
                        <a:t>Sistema de Monitoreo de la Administración Pública (</a:t>
                      </a:r>
                      <a:r>
                        <a:rPr lang="es-DO" sz="1400" b="0" dirty="0" err="1">
                          <a:effectLst/>
                        </a:rPr>
                        <a:t>Sismap</a:t>
                      </a:r>
                      <a:r>
                        <a:rPr lang="es-DO" sz="1400" b="0" dirty="0">
                          <a:effectLst/>
                        </a:rPr>
                        <a:t>) </a:t>
                      </a:r>
                      <a:endParaRPr lang="es-DO"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56%</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750310621"/>
                  </a:ext>
                </a:extLst>
              </a:tr>
              <a:tr h="245167">
                <a:tc>
                  <a:txBody>
                    <a:bodyPr/>
                    <a:lstStyle/>
                    <a:p>
                      <a:pPr marL="72000" fontAlgn="auto">
                        <a:lnSpc>
                          <a:spcPct val="107000"/>
                        </a:lnSpc>
                        <a:spcAft>
                          <a:spcPts val="0"/>
                        </a:spcAft>
                      </a:pPr>
                      <a:r>
                        <a:rPr lang="es-DO" sz="1400" b="0" dirty="0">
                          <a:effectLst/>
                        </a:rPr>
                        <a:t>Iniciativas TIC y Gobierno Electrónico (ITCGE)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89%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892296914"/>
                  </a:ext>
                </a:extLst>
              </a:tr>
              <a:tr h="245167">
                <a:tc>
                  <a:txBody>
                    <a:bodyPr/>
                    <a:lstStyle/>
                    <a:p>
                      <a:pPr marL="72000" fontAlgn="auto">
                        <a:lnSpc>
                          <a:spcPct val="107000"/>
                        </a:lnSpc>
                        <a:spcAft>
                          <a:spcPts val="0"/>
                        </a:spcAft>
                      </a:pPr>
                      <a:r>
                        <a:rPr lang="es-DO" sz="1400" b="0" dirty="0">
                          <a:effectLst/>
                        </a:rPr>
                        <a:t>Normas Básicas de Control Interno (Nobaci) </a:t>
                      </a:r>
                      <a:endParaRPr lang="es-DO" sz="14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33%</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67160867"/>
                  </a:ext>
                </a:extLst>
              </a:tr>
              <a:tr h="245167">
                <a:tc>
                  <a:txBody>
                    <a:bodyPr/>
                    <a:lstStyle/>
                    <a:p>
                      <a:pPr marL="72000" fontAlgn="auto">
                        <a:lnSpc>
                          <a:spcPct val="107000"/>
                        </a:lnSpc>
                        <a:spcAft>
                          <a:spcPts val="0"/>
                        </a:spcAft>
                      </a:pPr>
                      <a:r>
                        <a:rPr lang="es-DO" sz="1400" b="0" dirty="0">
                          <a:effectLst/>
                        </a:rPr>
                        <a:t>Ley de Libre Acceso a la Información Pública 200-04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78%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956749732"/>
                  </a:ext>
                </a:extLst>
              </a:tr>
              <a:tr h="245167">
                <a:tc>
                  <a:txBody>
                    <a:bodyPr/>
                    <a:lstStyle/>
                    <a:p>
                      <a:pPr marL="72000" fontAlgn="auto">
                        <a:lnSpc>
                          <a:spcPct val="107000"/>
                        </a:lnSpc>
                        <a:spcAft>
                          <a:spcPts val="0"/>
                        </a:spcAft>
                      </a:pPr>
                      <a:r>
                        <a:rPr lang="es-DO" sz="1400" b="0" dirty="0">
                          <a:effectLst/>
                        </a:rPr>
                        <a:t>Gestión Presupuestaria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74%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521023065"/>
                  </a:ext>
                </a:extLst>
              </a:tr>
              <a:tr h="245167">
                <a:tc>
                  <a:txBody>
                    <a:bodyPr/>
                    <a:lstStyle/>
                    <a:p>
                      <a:pPr marL="72000" fontAlgn="auto">
                        <a:lnSpc>
                          <a:spcPct val="107000"/>
                        </a:lnSpc>
                        <a:spcAft>
                          <a:spcPts val="0"/>
                        </a:spcAft>
                      </a:pPr>
                      <a:r>
                        <a:rPr lang="es-DO" sz="1400" b="0" dirty="0">
                          <a:effectLst/>
                        </a:rPr>
                        <a:t>Contrataciones Públicas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73%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361127828"/>
                  </a:ext>
                </a:extLst>
              </a:tr>
              <a:tr h="245167">
                <a:tc>
                  <a:txBody>
                    <a:bodyPr/>
                    <a:lstStyle/>
                    <a:p>
                      <a:pPr marL="72000" fontAlgn="auto">
                        <a:lnSpc>
                          <a:spcPct val="107000"/>
                        </a:lnSpc>
                        <a:spcAft>
                          <a:spcPts val="0"/>
                        </a:spcAft>
                      </a:pPr>
                      <a:r>
                        <a:rPr lang="es-DO" sz="1400" b="0" dirty="0">
                          <a:effectLst/>
                        </a:rPr>
                        <a:t>Transparencia Gubernamental </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2000" algn="ctr" fontAlgn="auto">
                        <a:lnSpc>
                          <a:spcPct val="107000"/>
                        </a:lnSpc>
                        <a:spcAft>
                          <a:spcPts val="0"/>
                        </a:spcAft>
                      </a:pPr>
                      <a:r>
                        <a:rPr lang="es-DO" sz="1400" dirty="0">
                          <a:effectLst/>
                        </a:rPr>
                        <a:t>84%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198143346"/>
                  </a:ext>
                </a:extLst>
              </a:tr>
            </a:tbl>
          </a:graphicData>
        </a:graphic>
      </p:graphicFrame>
      <p:sp>
        <p:nvSpPr>
          <p:cNvPr id="10" name="Rectángulo 7">
            <a:extLst>
              <a:ext uri="{FF2B5EF4-FFF2-40B4-BE49-F238E27FC236}">
                <a16:creationId xmlns:a16="http://schemas.microsoft.com/office/drawing/2014/main" id="{C2C8C6C6-4809-4A68-81FA-73ABCF1437B8}"/>
              </a:ext>
            </a:extLst>
          </p:cNvPr>
          <p:cNvSpPr/>
          <p:nvPr/>
        </p:nvSpPr>
        <p:spPr>
          <a:xfrm>
            <a:off x="445569" y="1949543"/>
            <a:ext cx="8022790" cy="307777"/>
          </a:xfrm>
          <a:prstGeom prst="rect">
            <a:avLst/>
          </a:prstGeom>
        </p:spPr>
        <p:txBody>
          <a:bodyPr wrap="square">
            <a:spAutoFit/>
          </a:bodyPr>
          <a:lstStyle/>
          <a:p>
            <a:pPr algn="ctr"/>
            <a:r>
              <a:rPr lang="es-ES" sz="1400" b="1" dirty="0">
                <a:cs typeface="Arial"/>
              </a:rPr>
              <a:t>Sistema de Monitoreo y Medición de la Gestión Pública</a:t>
            </a:r>
            <a:endParaRPr lang="es-DO" sz="1400" b="1" dirty="0">
              <a:cs typeface="Arial"/>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TextBox 3">
            <a:extLst>
              <a:ext uri="{FF2B5EF4-FFF2-40B4-BE49-F238E27FC236}">
                <a16:creationId xmlns:a16="http://schemas.microsoft.com/office/drawing/2014/main" id="{0960A89E-90C0-4B68-ABEB-168AF4657125}"/>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61</a:t>
            </a:fld>
            <a:endParaRPr lang="en-US"/>
          </a:p>
        </p:txBody>
      </p:sp>
    </p:spTree>
    <p:extLst>
      <p:ext uri="{BB962C8B-B14F-4D97-AF65-F5344CB8AC3E}">
        <p14:creationId xmlns:p14="http://schemas.microsoft.com/office/powerpoint/2010/main" val="16059549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Screen Shot 2019-04-24 at 5.53.40 PM.png">
            <a:extLst>
              <a:ext uri="{FF2B5EF4-FFF2-40B4-BE49-F238E27FC236}">
                <a16:creationId xmlns:a16="http://schemas.microsoft.com/office/drawing/2014/main" id="{BFB14B05-57B4-4B2C-99D8-B3C302F87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7314"/>
          </a:xfrm>
          <a:prstGeom prst="rect">
            <a:avLst/>
          </a:prstGeom>
        </p:spPr>
      </p:pic>
      <p:sp>
        <p:nvSpPr>
          <p:cNvPr id="11" name="TextBox 3">
            <a:extLst>
              <a:ext uri="{FF2B5EF4-FFF2-40B4-BE49-F238E27FC236}">
                <a16:creationId xmlns:a16="http://schemas.microsoft.com/office/drawing/2014/main" id="{6EC9B0D9-2073-479D-9B3F-EBA535E50683}"/>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8" name="Rectángulo 1">
            <a:extLst>
              <a:ext uri="{FF2B5EF4-FFF2-40B4-BE49-F238E27FC236}">
                <a16:creationId xmlns:a16="http://schemas.microsoft.com/office/drawing/2014/main" id="{256F1FB9-3123-4B49-9176-7ABCDF7A2294}"/>
              </a:ext>
            </a:extLst>
          </p:cNvPr>
          <p:cNvSpPr/>
          <p:nvPr/>
        </p:nvSpPr>
        <p:spPr>
          <a:xfrm>
            <a:off x="423866" y="1313867"/>
            <a:ext cx="8422422" cy="2554545"/>
          </a:xfrm>
          <a:prstGeom prst="rect">
            <a:avLst/>
          </a:prstGeom>
        </p:spPr>
        <p:txBody>
          <a:bodyPr wrap="square">
            <a:spAutoFit/>
          </a:bodyPr>
          <a:lstStyle/>
          <a:p>
            <a:pPr marL="285750" indent="-285750" algn="just">
              <a:buFont typeface="Arial" panose="020B0604020202020204" pitchFamily="34" charset="0"/>
              <a:buChar char="•"/>
            </a:pPr>
            <a:r>
              <a:rPr lang="es-ES" sz="1600" b="1" dirty="0">
                <a:ea typeface="Calibri" panose="020F0502020204030204" pitchFamily="34" charset="0"/>
                <a:cs typeface="Arial"/>
              </a:rPr>
              <a:t>Boletín 18 Foro Socioeducativo: </a:t>
            </a:r>
            <a:r>
              <a:rPr lang="es-ES" sz="1600" dirty="0">
                <a:ea typeface="Calibri" panose="020F0502020204030204" pitchFamily="34" charset="0"/>
                <a:cs typeface="Arial"/>
              </a:rPr>
              <a:t>“Para lograr el acceso universal a una educación de calidad, es necesario que se realicen los incrementos al presupuesto de educación pública previstos en la END 2030 y en el Pacto Nacional para la Reforma Educativa. Esto implica impulsar una reforma fiscal justa (…) así como elevar la calidad, eficiencia y transparencia del gasto público”.</a:t>
            </a:r>
          </a:p>
          <a:p>
            <a:pPr marL="285750" indent="-285750" algn="just">
              <a:buFont typeface="Arial" panose="020B0604020202020204" pitchFamily="34" charset="0"/>
              <a:buChar char="•"/>
            </a:pPr>
            <a:r>
              <a:rPr lang="es-ES" sz="1600" b="1" dirty="0">
                <a:cs typeface="Arial"/>
              </a:rPr>
              <a:t>Consulta ADP Ley Educación: </a:t>
            </a:r>
            <a:r>
              <a:rPr lang="es-ES" sz="1600" dirty="0">
                <a:cs typeface="Arial"/>
              </a:rPr>
              <a:t>Incremento gradual del financiamiento de la Educación hasta alcanzar el 7% del PIB para el año 2030.</a:t>
            </a:r>
          </a:p>
          <a:p>
            <a:pPr marL="285750" indent="-285750" algn="just">
              <a:buFont typeface="Arial" panose="020B0604020202020204" pitchFamily="34" charset="0"/>
              <a:buChar char="•"/>
            </a:pPr>
            <a:r>
              <a:rPr lang="es-ES" sz="1600" b="1" dirty="0">
                <a:cs typeface="Arial"/>
              </a:rPr>
              <a:t>BID. Mejor gasto para mejores vidas: cómo América Latina y el Caribe puede hacer más con menos: “</a:t>
            </a:r>
            <a:r>
              <a:rPr lang="es-ES" sz="1600" dirty="0">
                <a:cs typeface="Arial"/>
              </a:rPr>
              <a:t>Los gobiernos de América Latina y el Caribe, en promedio, aún solo asignan un cuarto del monto que los países de la OCDE gastan por alumno y tienen resultados educativos mucho más bajos”.</a:t>
            </a:r>
            <a:endParaRPr lang="es-DO" sz="1600" b="1" dirty="0">
              <a:cs typeface="Arial"/>
            </a:endParaRPr>
          </a:p>
        </p:txBody>
      </p:sp>
      <p:sp>
        <p:nvSpPr>
          <p:cNvPr id="9" name="Rectángulo 7">
            <a:extLst>
              <a:ext uri="{FF2B5EF4-FFF2-40B4-BE49-F238E27FC236}">
                <a16:creationId xmlns:a16="http://schemas.microsoft.com/office/drawing/2014/main" id="{8DB5021D-5394-4F4E-A3CF-6174EAF12991}"/>
              </a:ext>
            </a:extLst>
          </p:cNvPr>
          <p:cNvSpPr/>
          <p:nvPr/>
        </p:nvSpPr>
        <p:spPr>
          <a:xfrm>
            <a:off x="423866" y="785925"/>
            <a:ext cx="8422422" cy="369332"/>
          </a:xfrm>
          <a:prstGeom prst="rect">
            <a:avLst/>
          </a:prstGeom>
          <a:noFill/>
        </p:spPr>
        <p:txBody>
          <a:bodyPr wrap="square">
            <a:spAutoFit/>
          </a:bodyPr>
          <a:lstStyle/>
          <a:p>
            <a:r>
              <a:rPr lang="es-ES" b="1" dirty="0">
                <a:solidFill>
                  <a:schemeClr val="tx2"/>
                </a:solidFill>
                <a:ea typeface="Calibri" panose="020F0502020204030204" pitchFamily="34" charset="0"/>
                <a:cs typeface="Arial"/>
              </a:rPr>
              <a:t>Cantidad de Gasto</a:t>
            </a:r>
          </a:p>
        </p:txBody>
      </p:sp>
      <p:pic>
        <p:nvPicPr>
          <p:cNvPr id="12"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5" name="Rectángulo 6">
            <a:extLst>
              <a:ext uri="{FF2B5EF4-FFF2-40B4-BE49-F238E27FC236}">
                <a16:creationId xmlns:a16="http://schemas.microsoft.com/office/drawing/2014/main" id="{B1970080-CA5D-4F01-AEDC-FF99611E48DB}"/>
              </a:ext>
            </a:extLst>
          </p:cNvPr>
          <p:cNvSpPr/>
          <p:nvPr/>
        </p:nvSpPr>
        <p:spPr>
          <a:xfrm rot="5400000">
            <a:off x="3920075"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62</a:t>
            </a:fld>
            <a:endParaRPr lang="en-US"/>
          </a:p>
        </p:txBody>
      </p:sp>
    </p:spTree>
    <p:extLst>
      <p:ext uri="{BB962C8B-B14F-4D97-AF65-F5344CB8AC3E}">
        <p14:creationId xmlns:p14="http://schemas.microsoft.com/office/powerpoint/2010/main" val="16059549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Screen Shot 2019-04-24 at 5.53.40 PM.png">
            <a:extLst>
              <a:ext uri="{FF2B5EF4-FFF2-40B4-BE49-F238E27FC236}">
                <a16:creationId xmlns:a16="http://schemas.microsoft.com/office/drawing/2014/main" id="{48E66620-4C80-4CA6-AFD7-7A2FC65EF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15" name="TextBox 3">
            <a:extLst>
              <a:ext uri="{FF2B5EF4-FFF2-40B4-BE49-F238E27FC236}">
                <a16:creationId xmlns:a16="http://schemas.microsoft.com/office/drawing/2014/main" id="{CF5392D5-1708-4D2C-8DF8-D0AA178086C5}"/>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10" name="Rectángulo 8">
            <a:extLst>
              <a:ext uri="{FF2B5EF4-FFF2-40B4-BE49-F238E27FC236}">
                <a16:creationId xmlns:a16="http://schemas.microsoft.com/office/drawing/2014/main" id="{4566B4E2-F1CF-4388-A283-7295CB0A6B75}"/>
              </a:ext>
            </a:extLst>
          </p:cNvPr>
          <p:cNvSpPr/>
          <p:nvPr/>
        </p:nvSpPr>
        <p:spPr>
          <a:xfrm>
            <a:off x="492964" y="1267066"/>
            <a:ext cx="8353323" cy="2831544"/>
          </a:xfrm>
          <a:prstGeom prst="rect">
            <a:avLst/>
          </a:prstGeom>
        </p:spPr>
        <p:txBody>
          <a:bodyPr wrap="square">
            <a:spAutoFit/>
          </a:bodyPr>
          <a:lstStyle/>
          <a:p>
            <a:pPr marL="285750" indent="-285750">
              <a:buFont typeface="Arial" panose="020B0604020202020204" pitchFamily="34" charset="0"/>
              <a:buChar char="•"/>
            </a:pPr>
            <a:r>
              <a:rPr lang="es-ES" sz="1600" b="1" dirty="0">
                <a:cs typeface="Arial"/>
              </a:rPr>
              <a:t>BID. Mejor gasto para mejores vidas: cómo América Latina y el Caribe puede hacer más con menos:</a:t>
            </a:r>
          </a:p>
          <a:p>
            <a:pPr marL="1371600" lvl="5" indent="-285750">
              <a:buFont typeface="Arial" panose="020B0604020202020204" pitchFamily="34" charset="0"/>
              <a:buChar char="•"/>
            </a:pPr>
            <a:r>
              <a:rPr lang="es-ES" sz="1600" b="1" dirty="0">
                <a:solidFill>
                  <a:schemeClr val="tx2"/>
                </a:solidFill>
                <a:cs typeface="Arial"/>
              </a:rPr>
              <a:t>Eficiencia técnica (misma inversión, mejores resultados):</a:t>
            </a:r>
          </a:p>
          <a:p>
            <a:pPr marL="1657350" lvl="3" indent="-285750">
              <a:buFont typeface="Arial" panose="020B0604020202020204" pitchFamily="34" charset="0"/>
              <a:buChar char="•"/>
            </a:pPr>
            <a:r>
              <a:rPr lang="es-ES" sz="1600" b="1" dirty="0">
                <a:cs typeface="Arial"/>
              </a:rPr>
              <a:t>“</a:t>
            </a:r>
            <a:r>
              <a:rPr lang="es-ES" sz="1600" dirty="0">
                <a:cs typeface="Arial"/>
              </a:rPr>
              <a:t>República Dominicana, Perú, Trinidad y Tobago y Costa Rica se hallan por debajo de la media”.</a:t>
            </a:r>
          </a:p>
          <a:p>
            <a:pPr marL="1371600" lvl="5" indent="-285750">
              <a:buFont typeface="Arial" panose="020B0604020202020204" pitchFamily="34" charset="0"/>
              <a:buChar char="•"/>
            </a:pPr>
            <a:r>
              <a:rPr lang="es-ES" sz="1600" b="1" dirty="0">
                <a:solidFill>
                  <a:schemeClr val="tx2"/>
                </a:solidFill>
                <a:cs typeface="Arial"/>
              </a:rPr>
              <a:t>Equidad horizontal (mismo trato a los que son iguales):</a:t>
            </a:r>
          </a:p>
          <a:p>
            <a:pPr marL="1657350" lvl="3" indent="-285750">
              <a:buFont typeface="Arial" panose="020B0604020202020204" pitchFamily="34" charset="0"/>
              <a:buChar char="•"/>
            </a:pPr>
            <a:r>
              <a:rPr lang="es-ES" sz="1600" dirty="0">
                <a:cs typeface="Arial"/>
              </a:rPr>
              <a:t>“República Dominicana es el sistema más inequitativo desde el punto de vista horizontal”</a:t>
            </a:r>
          </a:p>
          <a:p>
            <a:pPr marL="1371600" lvl="5" indent="-285750">
              <a:buFont typeface="Arial" panose="020B0604020202020204" pitchFamily="34" charset="0"/>
              <a:buChar char="•"/>
            </a:pPr>
            <a:r>
              <a:rPr lang="es-ES" sz="1600" b="1" dirty="0">
                <a:solidFill>
                  <a:schemeClr val="tx2"/>
                </a:solidFill>
                <a:cs typeface="Arial"/>
              </a:rPr>
              <a:t>Equidad vertical (tratamiento distinto para los que son distintos): </a:t>
            </a:r>
          </a:p>
          <a:p>
            <a:pPr marL="1657350" lvl="3" indent="-285750">
              <a:buFont typeface="Arial" panose="020B0604020202020204" pitchFamily="34" charset="0"/>
              <a:buChar char="•"/>
            </a:pPr>
            <a:r>
              <a:rPr lang="es-ES" sz="1600" dirty="0">
                <a:cs typeface="Arial"/>
              </a:rPr>
              <a:t>“República Dominicana y Brasil son los dos países más inequitativos del estudio desde el punto de vista vertical”. </a:t>
            </a:r>
            <a:endParaRPr lang="es-DO" sz="1600" b="1" dirty="0">
              <a:cs typeface="Arial"/>
            </a:endParaRPr>
          </a:p>
        </p:txBody>
      </p:sp>
      <p:pic>
        <p:nvPicPr>
          <p:cNvPr id="12"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6" name="Rectángulo 6">
            <a:extLst>
              <a:ext uri="{FF2B5EF4-FFF2-40B4-BE49-F238E27FC236}">
                <a16:creationId xmlns:a16="http://schemas.microsoft.com/office/drawing/2014/main" id="{21170FEF-56E7-4440-B204-0F116B76D60E}"/>
              </a:ext>
            </a:extLst>
          </p:cNvPr>
          <p:cNvSpPr/>
          <p:nvPr/>
        </p:nvSpPr>
        <p:spPr>
          <a:xfrm rot="5400000">
            <a:off x="3941341"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63</a:t>
            </a:fld>
            <a:endParaRPr lang="en-US"/>
          </a:p>
        </p:txBody>
      </p:sp>
      <p:sp>
        <p:nvSpPr>
          <p:cNvPr id="13" name="Rectángulo 7">
            <a:extLst>
              <a:ext uri="{FF2B5EF4-FFF2-40B4-BE49-F238E27FC236}">
                <a16:creationId xmlns:a16="http://schemas.microsoft.com/office/drawing/2014/main" id="{B9A7DB56-3082-47E4-8E05-B81082FDA8EC}"/>
              </a:ext>
            </a:extLst>
          </p:cNvPr>
          <p:cNvSpPr/>
          <p:nvPr/>
        </p:nvSpPr>
        <p:spPr>
          <a:xfrm>
            <a:off x="423866" y="785925"/>
            <a:ext cx="8422422" cy="369332"/>
          </a:xfrm>
          <a:prstGeom prst="rect">
            <a:avLst/>
          </a:prstGeom>
          <a:noFill/>
        </p:spPr>
        <p:txBody>
          <a:bodyPr wrap="square">
            <a:spAutoFit/>
          </a:bodyPr>
          <a:lstStyle/>
          <a:p>
            <a:r>
              <a:rPr lang="es-ES" b="1" dirty="0">
                <a:solidFill>
                  <a:schemeClr val="tx2"/>
                </a:solidFill>
                <a:ea typeface="Calibri" panose="020F0502020204030204" pitchFamily="34" charset="0"/>
                <a:cs typeface="Arial"/>
              </a:rPr>
              <a:t>Calidad del Gasto</a:t>
            </a:r>
          </a:p>
        </p:txBody>
      </p:sp>
      <p:pic>
        <p:nvPicPr>
          <p:cNvPr id="7" name="Gráfico 6" descr="Tendencia a la baja">
            <a:extLst>
              <a:ext uri="{FF2B5EF4-FFF2-40B4-BE49-F238E27FC236}">
                <a16:creationId xmlns:a16="http://schemas.microsoft.com/office/drawing/2014/main" id="{2638C391-C957-4717-BF45-61FB7B7D69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4280" y="2369732"/>
            <a:ext cx="914400" cy="914400"/>
          </a:xfrm>
          <a:prstGeom prst="rect">
            <a:avLst/>
          </a:prstGeom>
        </p:spPr>
      </p:pic>
    </p:spTree>
    <p:extLst>
      <p:ext uri="{BB962C8B-B14F-4D97-AF65-F5344CB8AC3E}">
        <p14:creationId xmlns:p14="http://schemas.microsoft.com/office/powerpoint/2010/main" val="1326519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creen Shot 2019-04-24 at 5.53.40 PM.png">
            <a:extLst>
              <a:ext uri="{FF2B5EF4-FFF2-40B4-BE49-F238E27FC236}">
                <a16:creationId xmlns:a16="http://schemas.microsoft.com/office/drawing/2014/main" id="{C9F59261-42FC-46EE-B22D-F2C868AC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13" name="TextBox 3">
            <a:extLst>
              <a:ext uri="{FF2B5EF4-FFF2-40B4-BE49-F238E27FC236}">
                <a16:creationId xmlns:a16="http://schemas.microsoft.com/office/drawing/2014/main" id="{FE78B902-5C33-4EF0-81ED-9544EB627473}"/>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graphicFrame>
        <p:nvGraphicFramePr>
          <p:cNvPr id="8" name="Tabla 10">
            <a:extLst>
              <a:ext uri="{FF2B5EF4-FFF2-40B4-BE49-F238E27FC236}">
                <a16:creationId xmlns:a16="http://schemas.microsoft.com/office/drawing/2014/main" id="{3052E497-F8A2-4263-8D8A-20CD6363BCC0}"/>
              </a:ext>
            </a:extLst>
          </p:cNvPr>
          <p:cNvGraphicFramePr>
            <a:graphicFrameLocks noGrp="1"/>
          </p:cNvGraphicFramePr>
          <p:nvPr>
            <p:extLst>
              <p:ext uri="{D42A27DB-BD31-4B8C-83A1-F6EECF244321}">
                <p14:modId xmlns:p14="http://schemas.microsoft.com/office/powerpoint/2010/main" val="3058321962"/>
              </p:ext>
            </p:extLst>
          </p:nvPr>
        </p:nvGraphicFramePr>
        <p:xfrm>
          <a:off x="852165" y="1121469"/>
          <a:ext cx="7431818" cy="1573714"/>
        </p:xfrm>
        <a:graphic>
          <a:graphicData uri="http://schemas.openxmlformats.org/drawingml/2006/table">
            <a:tbl>
              <a:tblPr firstRow="1">
                <a:tableStyleId>{FABFCF23-3B69-468F-B69F-88F6DE6A72F2}</a:tableStyleId>
              </a:tblPr>
              <a:tblGrid>
                <a:gridCol w="3523938">
                  <a:extLst>
                    <a:ext uri="{9D8B030D-6E8A-4147-A177-3AD203B41FA5}">
                      <a16:colId xmlns:a16="http://schemas.microsoft.com/office/drawing/2014/main" val="484558288"/>
                    </a:ext>
                  </a:extLst>
                </a:gridCol>
                <a:gridCol w="1890915">
                  <a:extLst>
                    <a:ext uri="{9D8B030D-6E8A-4147-A177-3AD203B41FA5}">
                      <a16:colId xmlns:a16="http://schemas.microsoft.com/office/drawing/2014/main" val="3876288137"/>
                    </a:ext>
                  </a:extLst>
                </a:gridCol>
                <a:gridCol w="2016965">
                  <a:extLst>
                    <a:ext uri="{9D8B030D-6E8A-4147-A177-3AD203B41FA5}">
                      <a16:colId xmlns:a16="http://schemas.microsoft.com/office/drawing/2014/main" val="2003961574"/>
                    </a:ext>
                  </a:extLst>
                </a:gridCol>
              </a:tblGrid>
              <a:tr h="342090">
                <a:tc>
                  <a:txBody>
                    <a:bodyPr/>
                    <a:lstStyle/>
                    <a:p>
                      <a:pPr marL="36000" algn="ctr" fontAlgn="ctr"/>
                      <a:r>
                        <a:rPr lang="es-DO" sz="1600" u="none" strike="noStrike" dirty="0">
                          <a:effectLst/>
                        </a:rPr>
                        <a:t>Indicadores</a:t>
                      </a:r>
                      <a:r>
                        <a:rPr lang="es-DO" sz="1600" u="none" strike="noStrike" baseline="0" dirty="0">
                          <a:effectLst/>
                        </a:rPr>
                        <a:t> </a:t>
                      </a:r>
                      <a:r>
                        <a:rPr lang="es-DO" sz="1600" u="none" strike="noStrike" dirty="0">
                          <a:effectLst/>
                        </a:rPr>
                        <a:t>(en función del devengado)</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2017</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2018</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29898786"/>
                  </a:ext>
                </a:extLst>
              </a:tr>
              <a:tr h="307906">
                <a:tc>
                  <a:txBody>
                    <a:bodyPr/>
                    <a:lstStyle/>
                    <a:p>
                      <a:pPr marL="36000" algn="l" fontAlgn="ctr"/>
                      <a:r>
                        <a:rPr lang="es-DO" sz="1600" u="none" strike="noStrike" dirty="0">
                          <a:effectLst/>
                        </a:rPr>
                        <a:t>Presupuesto (Millones RD$) </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142,999.1</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153,009.8</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559728215"/>
                  </a:ext>
                </a:extLst>
              </a:tr>
              <a:tr h="307906">
                <a:tc>
                  <a:txBody>
                    <a:bodyPr/>
                    <a:lstStyle/>
                    <a:p>
                      <a:pPr marL="36000" algn="l" fontAlgn="ctr"/>
                      <a:r>
                        <a:rPr lang="es-DO" sz="1600" u="none" strike="noStrike" dirty="0">
                          <a:effectLst/>
                        </a:rPr>
                        <a:t>Monto ejecutado </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142,249.3</a:t>
                      </a: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152,362.4</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582881592"/>
                  </a:ext>
                </a:extLst>
              </a:tr>
              <a:tr h="307906">
                <a:tc>
                  <a:txBody>
                    <a:bodyPr/>
                    <a:lstStyle/>
                    <a:p>
                      <a:pPr marL="36000" algn="l" fontAlgn="ctr"/>
                      <a:r>
                        <a:rPr lang="es-DO" sz="1600" u="none" strike="noStrike" dirty="0">
                          <a:effectLst/>
                        </a:rPr>
                        <a:t>Ejecución (% presupuestado) </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99.48%</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99.58%</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656762472"/>
                  </a:ext>
                </a:extLst>
              </a:tr>
              <a:tr h="307906">
                <a:tc>
                  <a:txBody>
                    <a:bodyPr/>
                    <a:lstStyle/>
                    <a:p>
                      <a:pPr marL="36000" algn="l" fontAlgn="ctr"/>
                      <a:r>
                        <a:rPr lang="es-DO" sz="1600" u="none" strike="noStrike" dirty="0">
                          <a:effectLst/>
                        </a:rPr>
                        <a:t>Monto ejecutado % PIB </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3.94%</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3.85%</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835487474"/>
                  </a:ext>
                </a:extLst>
              </a:tr>
            </a:tbl>
          </a:graphicData>
        </a:graphic>
      </p:graphicFrame>
      <p:graphicFrame>
        <p:nvGraphicFramePr>
          <p:cNvPr id="9" name="Tabla 11">
            <a:extLst>
              <a:ext uri="{FF2B5EF4-FFF2-40B4-BE49-F238E27FC236}">
                <a16:creationId xmlns:a16="http://schemas.microsoft.com/office/drawing/2014/main" id="{27A98BBC-DBE0-4E20-B5E3-EA0BD42E7445}"/>
              </a:ext>
            </a:extLst>
          </p:cNvPr>
          <p:cNvGraphicFramePr>
            <a:graphicFrameLocks noGrp="1"/>
          </p:cNvGraphicFramePr>
          <p:nvPr>
            <p:extLst>
              <p:ext uri="{D42A27DB-BD31-4B8C-83A1-F6EECF244321}">
                <p14:modId xmlns:p14="http://schemas.microsoft.com/office/powerpoint/2010/main" val="161928933"/>
              </p:ext>
            </p:extLst>
          </p:nvPr>
        </p:nvGraphicFramePr>
        <p:xfrm>
          <a:off x="852165" y="2902831"/>
          <a:ext cx="7431818" cy="1674192"/>
        </p:xfrm>
        <a:graphic>
          <a:graphicData uri="http://schemas.openxmlformats.org/drawingml/2006/table">
            <a:tbl>
              <a:tblPr firstRow="1">
                <a:tableStyleId>{FABFCF23-3B69-468F-B69F-88F6DE6A72F2}</a:tableStyleId>
              </a:tblPr>
              <a:tblGrid>
                <a:gridCol w="3539082">
                  <a:extLst>
                    <a:ext uri="{9D8B030D-6E8A-4147-A177-3AD203B41FA5}">
                      <a16:colId xmlns:a16="http://schemas.microsoft.com/office/drawing/2014/main" val="2112651201"/>
                    </a:ext>
                  </a:extLst>
                </a:gridCol>
                <a:gridCol w="3892736">
                  <a:extLst>
                    <a:ext uri="{9D8B030D-6E8A-4147-A177-3AD203B41FA5}">
                      <a16:colId xmlns:a16="http://schemas.microsoft.com/office/drawing/2014/main" val="4274995747"/>
                    </a:ext>
                  </a:extLst>
                </a:gridCol>
              </a:tblGrid>
              <a:tr h="407367">
                <a:tc>
                  <a:txBody>
                    <a:bodyPr/>
                    <a:lstStyle/>
                    <a:p>
                      <a:pPr marL="36000" algn="ctr" fontAlgn="ctr"/>
                      <a:r>
                        <a:rPr lang="es-DO" sz="1600" u="none" strike="noStrike" dirty="0">
                          <a:effectLst/>
                        </a:rPr>
                        <a:t>Objeto del Gasto</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Variación respecto a  2017</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416355735"/>
                  </a:ext>
                </a:extLst>
              </a:tr>
              <a:tr h="235100">
                <a:tc>
                  <a:txBody>
                    <a:bodyPr/>
                    <a:lstStyle/>
                    <a:p>
                      <a:pPr marL="36000" algn="l" fontAlgn="ctr"/>
                      <a:r>
                        <a:rPr lang="es-DO" sz="1600" u="none" strike="noStrike" dirty="0">
                          <a:solidFill>
                            <a:srgbClr val="FF0000"/>
                          </a:solidFill>
                          <a:effectLst/>
                        </a:rPr>
                        <a:t>Remuneraciones y Contribuciones</a:t>
                      </a:r>
                      <a:endParaRPr lang="es-DO" sz="1600" b="0" i="0" u="none" strike="noStrike" dirty="0">
                        <a:solidFill>
                          <a:srgbClr val="FF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solidFill>
                            <a:srgbClr val="FF0000"/>
                          </a:solidFill>
                          <a:effectLst/>
                        </a:rPr>
                        <a:t>17.76%</a:t>
                      </a:r>
                      <a:endParaRPr lang="es-DO" sz="1600" b="0" i="0" u="none" strike="noStrike" dirty="0">
                        <a:solidFill>
                          <a:srgbClr val="FF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71283605"/>
                  </a:ext>
                </a:extLst>
              </a:tr>
              <a:tr h="235100">
                <a:tc>
                  <a:txBody>
                    <a:bodyPr/>
                    <a:lstStyle/>
                    <a:p>
                      <a:pPr marL="36000" algn="l" fontAlgn="ctr"/>
                      <a:r>
                        <a:rPr lang="es-DO" sz="1600" u="none" strike="noStrike" dirty="0">
                          <a:effectLst/>
                        </a:rPr>
                        <a:t>Contratación de Servicios</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3.45%</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225703968"/>
                  </a:ext>
                </a:extLst>
              </a:tr>
              <a:tr h="235100">
                <a:tc>
                  <a:txBody>
                    <a:bodyPr/>
                    <a:lstStyle/>
                    <a:p>
                      <a:pPr marL="36000" algn="l" fontAlgn="ctr"/>
                      <a:r>
                        <a:rPr lang="es-DO" sz="1600" u="none" strike="noStrike" dirty="0">
                          <a:effectLst/>
                        </a:rPr>
                        <a:t>Materiales y Suministros</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effectLst/>
                        </a:rPr>
                        <a:t>-9.11%</a:t>
                      </a:r>
                      <a:endParaRPr lang="es-DO" sz="16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3771632497"/>
                  </a:ext>
                </a:extLst>
              </a:tr>
              <a:tr h="235100">
                <a:tc>
                  <a:txBody>
                    <a:bodyPr/>
                    <a:lstStyle/>
                    <a:p>
                      <a:pPr marL="36000" algn="l" fontAlgn="ctr"/>
                      <a:r>
                        <a:rPr lang="es-DO" sz="1600" u="none" strike="noStrike" dirty="0">
                          <a:solidFill>
                            <a:srgbClr val="FF0000"/>
                          </a:solidFill>
                          <a:effectLst/>
                        </a:rPr>
                        <a:t>Obras</a:t>
                      </a:r>
                      <a:endParaRPr lang="es-DO" sz="1600" b="0" i="0" u="none" strike="noStrike" dirty="0">
                        <a:solidFill>
                          <a:srgbClr val="FF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u="none" strike="noStrike" dirty="0">
                          <a:solidFill>
                            <a:srgbClr val="FF0000"/>
                          </a:solidFill>
                          <a:effectLst/>
                        </a:rPr>
                        <a:t>-39.96%</a:t>
                      </a:r>
                      <a:endParaRPr lang="es-DO" sz="1600" b="0" i="0" u="none" strike="noStrike" dirty="0">
                        <a:solidFill>
                          <a:srgbClr val="FF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446280874"/>
                  </a:ext>
                </a:extLst>
              </a:tr>
              <a:tr h="235100">
                <a:tc>
                  <a:txBody>
                    <a:bodyPr/>
                    <a:lstStyle/>
                    <a:p>
                      <a:pPr marL="36000" algn="l" fontAlgn="ctr"/>
                      <a:r>
                        <a:rPr lang="es-DO" sz="1600" b="1" u="none" strike="noStrike" dirty="0">
                          <a:effectLst/>
                        </a:rPr>
                        <a:t>Total</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36000" algn="ctr" fontAlgn="ctr"/>
                      <a:r>
                        <a:rPr lang="es-DO" sz="1600" b="1" u="none" strike="noStrike" dirty="0">
                          <a:effectLst/>
                        </a:rPr>
                        <a:t>7.11%</a:t>
                      </a:r>
                      <a:endParaRPr lang="es-DO"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1801875672"/>
                  </a:ext>
                </a:extLst>
              </a:tr>
            </a:tbl>
          </a:graphicData>
        </a:graphic>
      </p:graphicFrame>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Rectángulo 6">
            <a:extLst>
              <a:ext uri="{FF2B5EF4-FFF2-40B4-BE49-F238E27FC236}">
                <a16:creationId xmlns:a16="http://schemas.microsoft.com/office/drawing/2014/main" id="{B72E376F-9C88-42FF-86BE-486329DEA94A}"/>
              </a:ext>
            </a:extLst>
          </p:cNvPr>
          <p:cNvSpPr/>
          <p:nvPr/>
        </p:nvSpPr>
        <p:spPr>
          <a:xfrm rot="5400000">
            <a:off x="3930708"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64</a:t>
            </a:fld>
            <a:endParaRPr lang="en-US"/>
          </a:p>
        </p:txBody>
      </p:sp>
    </p:spTree>
    <p:extLst>
      <p:ext uri="{BB962C8B-B14F-4D97-AF65-F5344CB8AC3E}">
        <p14:creationId xmlns:p14="http://schemas.microsoft.com/office/powerpoint/2010/main" val="1605954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40453" y="2426610"/>
            <a:ext cx="4796691" cy="1200329"/>
          </a:xfrm>
          <a:prstGeom prst="rect">
            <a:avLst/>
          </a:prstGeom>
        </p:spPr>
        <p:txBody>
          <a:bodyPr wrap="square">
            <a:spAutoFit/>
          </a:bodyPr>
          <a:lstStyle/>
          <a:p>
            <a:pPr>
              <a:lnSpc>
                <a:spcPct val="90000"/>
              </a:lnSpc>
            </a:pPr>
            <a:r>
              <a:rPr lang="en-US" sz="4000" b="1" dirty="0">
                <a:solidFill>
                  <a:schemeClr val="accent1">
                    <a:lumMod val="50000"/>
                  </a:schemeClr>
                </a:solidFill>
                <a:latin typeface="Arial Black"/>
                <a:cs typeface="Arial Black"/>
              </a:rPr>
              <a:t>REPÚBLICA</a:t>
            </a:r>
          </a:p>
          <a:p>
            <a:pPr>
              <a:lnSpc>
                <a:spcPct val="90000"/>
              </a:lnSpc>
            </a:pPr>
            <a:r>
              <a:rPr lang="en-US" sz="4000" b="1" dirty="0">
                <a:solidFill>
                  <a:schemeClr val="accent1">
                    <a:lumMod val="50000"/>
                  </a:schemeClr>
                </a:solidFill>
                <a:latin typeface="Arial Black"/>
                <a:cs typeface="Arial Black"/>
              </a:rPr>
              <a:t>DIGITAL</a:t>
            </a:r>
          </a:p>
        </p:txBody>
      </p:sp>
      <p:pic>
        <p:nvPicPr>
          <p:cNvPr id="2" name="Picture 1" descr="Screen Shot 2019-04-24 at 6.1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9732"/>
            <a:ext cx="1526640" cy="3044480"/>
          </a:xfrm>
          <a:prstGeom prst="rect">
            <a:avLst/>
          </a:prstGeom>
        </p:spPr>
      </p:pic>
      <p:sp>
        <p:nvSpPr>
          <p:cNvPr id="4" name="Marcador de número de diapositiva 3"/>
          <p:cNvSpPr>
            <a:spLocks noGrp="1"/>
          </p:cNvSpPr>
          <p:nvPr>
            <p:ph type="sldNum" sz="quarter" idx="12"/>
          </p:nvPr>
        </p:nvSpPr>
        <p:spPr/>
        <p:txBody>
          <a:bodyPr/>
          <a:lstStyle/>
          <a:p>
            <a:fld id="{A4124D19-2283-FC49-A358-736FA83B63DF}" type="slidenum">
              <a:rPr lang="en-US" smtClean="0"/>
              <a:t>65</a:t>
            </a:fld>
            <a:endParaRPr lang="en-US"/>
          </a:p>
        </p:txBody>
      </p:sp>
    </p:spTree>
    <p:extLst>
      <p:ext uri="{BB962C8B-B14F-4D97-AF65-F5344CB8AC3E}">
        <p14:creationId xmlns:p14="http://schemas.microsoft.com/office/powerpoint/2010/main" val="31416686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a:extLst>
              <a:ext uri="{FF2B5EF4-FFF2-40B4-BE49-F238E27FC236}">
                <a16:creationId xmlns:a16="http://schemas.microsoft.com/office/drawing/2014/main" id="{256F1FB9-3123-4B49-9176-7ABCDF7A2294}"/>
              </a:ext>
            </a:extLst>
          </p:cNvPr>
          <p:cNvSpPr/>
          <p:nvPr/>
        </p:nvSpPr>
        <p:spPr>
          <a:xfrm>
            <a:off x="317342" y="1127032"/>
            <a:ext cx="8507681" cy="2062103"/>
          </a:xfrm>
          <a:prstGeom prst="rect">
            <a:avLst/>
          </a:prstGeom>
        </p:spPr>
        <p:txBody>
          <a:bodyPr wrap="square">
            <a:spAutoFit/>
          </a:bodyPr>
          <a:lstStyle/>
          <a:p>
            <a:pPr marL="285750" indent="-285750" algn="just">
              <a:buFont typeface="Arial" panose="020B0604020202020204" pitchFamily="34" charset="0"/>
              <a:buChar char="•"/>
            </a:pPr>
            <a:r>
              <a:rPr lang="es-ES" sz="1600" b="1" i="1" dirty="0">
                <a:cs typeface="Arial"/>
              </a:rPr>
              <a:t>En diciembre de 2018: </a:t>
            </a:r>
          </a:p>
          <a:p>
            <a:pPr marL="742950" lvl="1" indent="-285750" algn="just">
              <a:buFont typeface="Arial" panose="020B0604020202020204" pitchFamily="34" charset="0"/>
              <a:buChar char="•"/>
            </a:pPr>
            <a:r>
              <a:rPr lang="es-ES" sz="1600" dirty="0">
                <a:cs typeface="Arial Black"/>
              </a:rPr>
              <a:t>150</a:t>
            </a:r>
            <a:r>
              <a:rPr lang="es-ES" sz="1600" dirty="0">
                <a:cs typeface="Arial"/>
              </a:rPr>
              <a:t> centros educativos incluidos en la primera fase del proyecto han sido certificados.</a:t>
            </a:r>
          </a:p>
          <a:p>
            <a:pPr marL="742950" lvl="1" indent="-285750" algn="just">
              <a:buFont typeface="Arial" panose="020B0604020202020204" pitchFamily="34" charset="0"/>
              <a:buChar char="•"/>
            </a:pPr>
            <a:r>
              <a:rPr lang="es-ES" sz="1600" dirty="0">
                <a:cs typeface="Arial"/>
              </a:rPr>
              <a:t>Habilitadas </a:t>
            </a:r>
            <a:r>
              <a:rPr lang="es-ES" sz="1600" dirty="0">
                <a:cs typeface="Arial Black"/>
              </a:rPr>
              <a:t>2,188</a:t>
            </a:r>
            <a:r>
              <a:rPr lang="es-ES" sz="1600" dirty="0">
                <a:cs typeface="Arial"/>
              </a:rPr>
              <a:t> aulas con pantallas inteligentes en 147 centros educativos.</a:t>
            </a:r>
            <a:endParaRPr lang="es-DO" sz="1600" dirty="0">
              <a:cs typeface="Arial"/>
            </a:endParaRPr>
          </a:p>
          <a:p>
            <a:pPr marL="742950" lvl="1" indent="-285750" algn="just">
              <a:buFont typeface="Arial" panose="020B0604020202020204" pitchFamily="34" charset="0"/>
              <a:buChar char="•"/>
            </a:pPr>
            <a:r>
              <a:rPr lang="es-ES" sz="1600" dirty="0">
                <a:cs typeface="Arial Black"/>
              </a:rPr>
              <a:t>4,203</a:t>
            </a:r>
            <a:r>
              <a:rPr lang="es-ES" sz="1600" dirty="0">
                <a:cs typeface="Arial"/>
              </a:rPr>
              <a:t> docentes capacitados sobre integración de la pizarra digital como recurso pedagógico. </a:t>
            </a:r>
          </a:p>
          <a:p>
            <a:pPr marL="742950" lvl="1" indent="-285750" algn="just">
              <a:buFont typeface="Arial" panose="020B0604020202020204" pitchFamily="34" charset="0"/>
              <a:buChar char="•"/>
            </a:pPr>
            <a:r>
              <a:rPr lang="es-ES" sz="1600" dirty="0">
                <a:cs typeface="Arial Black"/>
              </a:rPr>
              <a:t>3,000</a:t>
            </a:r>
            <a:r>
              <a:rPr lang="es-ES" sz="1600" dirty="0">
                <a:cs typeface="Arial"/>
              </a:rPr>
              <a:t> docentes (4% de la meta) han sido dotados con </a:t>
            </a:r>
            <a:r>
              <a:rPr lang="es-ES" sz="1600" i="1" dirty="0">
                <a:cs typeface="Arial"/>
              </a:rPr>
              <a:t>laptops.</a:t>
            </a:r>
          </a:p>
          <a:p>
            <a:pPr marL="742950" lvl="1" indent="-285750" algn="just">
              <a:buFont typeface="Arial" panose="020B0604020202020204" pitchFamily="34" charset="0"/>
              <a:buChar char="•"/>
            </a:pPr>
            <a:r>
              <a:rPr lang="es-ES" sz="1600" dirty="0">
                <a:cs typeface="Arial Black"/>
              </a:rPr>
              <a:t>38,776 </a:t>
            </a:r>
            <a:r>
              <a:rPr lang="es-ES" sz="1600" dirty="0">
                <a:cs typeface="Arial"/>
              </a:rPr>
              <a:t>estudiantes de nivel secundario han sido beneficiados con </a:t>
            </a:r>
            <a:r>
              <a:rPr lang="es-ES" sz="1600" i="1" dirty="0">
                <a:cs typeface="Arial"/>
              </a:rPr>
              <a:t>netbooks.</a:t>
            </a:r>
          </a:p>
          <a:p>
            <a:pPr marL="742950" lvl="1" indent="-285750" algn="just">
              <a:buFont typeface="Arial" panose="020B0604020202020204" pitchFamily="34" charset="0"/>
              <a:buChar char="•"/>
            </a:pPr>
            <a:r>
              <a:rPr lang="es-ES" sz="1600" dirty="0">
                <a:cs typeface="Arial Black"/>
              </a:rPr>
              <a:t>20,333</a:t>
            </a:r>
            <a:r>
              <a:rPr lang="es-ES" sz="1600" dirty="0">
                <a:cs typeface="Arial"/>
              </a:rPr>
              <a:t> estudiantes de primaria utilizan tabletas en las aulas, gracias a la entrega de </a:t>
            </a:r>
            <a:r>
              <a:rPr lang="es-ES" sz="1600" dirty="0">
                <a:cs typeface="Arial Black"/>
              </a:rPr>
              <a:t>144</a:t>
            </a:r>
            <a:r>
              <a:rPr lang="es-ES" sz="1600" dirty="0">
                <a:cs typeface="Arial"/>
              </a:rPr>
              <a:t> carritos tecnológicos y </a:t>
            </a:r>
            <a:r>
              <a:rPr lang="es-ES" sz="1600" dirty="0">
                <a:cs typeface="Arial Black"/>
              </a:rPr>
              <a:t>5,760</a:t>
            </a:r>
            <a:r>
              <a:rPr lang="es-ES" sz="1600" dirty="0">
                <a:cs typeface="Arial"/>
              </a:rPr>
              <a:t> tabletas a </a:t>
            </a:r>
            <a:r>
              <a:rPr lang="es-ES" sz="1600" dirty="0">
                <a:cs typeface="Arial Black"/>
              </a:rPr>
              <a:t>144</a:t>
            </a:r>
            <a:r>
              <a:rPr lang="es-ES" sz="1600" dirty="0">
                <a:cs typeface="Arial"/>
              </a:rPr>
              <a:t> centros educativos. </a:t>
            </a:r>
          </a:p>
        </p:txBody>
      </p:sp>
      <p:pic>
        <p:nvPicPr>
          <p:cNvPr id="2" name="Picture 1" descr="TOP-10.jpg"/>
          <p:cNvPicPr>
            <a:picLocks noChangeAspect="1"/>
          </p:cNvPicPr>
          <p:nvPr/>
        </p:nvPicPr>
        <p:blipFill rotWithShape="1">
          <a:blip r:embed="rId2">
            <a:extLst>
              <a:ext uri="{28A0092B-C50C-407E-A947-70E740481C1C}">
                <a14:useLocalDpi xmlns:a14="http://schemas.microsoft.com/office/drawing/2010/main" val="0"/>
              </a:ext>
            </a:extLst>
          </a:blip>
          <a:srcRect b="79551"/>
          <a:stretch/>
        </p:blipFill>
        <p:spPr>
          <a:xfrm>
            <a:off x="0" y="-8141"/>
            <a:ext cx="9144000" cy="638029"/>
          </a:xfrm>
          <a:prstGeom prst="rect">
            <a:avLst/>
          </a:prstGeom>
        </p:spPr>
      </p:pic>
      <p:sp>
        <p:nvSpPr>
          <p:cNvPr id="4" name="TextBox 3"/>
          <p:cNvSpPr txBox="1"/>
          <p:nvPr/>
        </p:nvSpPr>
        <p:spPr>
          <a:xfrm>
            <a:off x="529749" y="56620"/>
            <a:ext cx="611415" cy="523220"/>
          </a:xfrm>
          <a:prstGeom prst="rect">
            <a:avLst/>
          </a:prstGeom>
          <a:noFill/>
        </p:spPr>
        <p:txBody>
          <a:bodyPr wrap="none" rtlCol="0">
            <a:spAutoFit/>
          </a:bodyPr>
          <a:lstStyle/>
          <a:p>
            <a:r>
              <a:rPr lang="en-US" sz="2800" b="1" dirty="0">
                <a:solidFill>
                  <a:schemeClr val="bg1"/>
                </a:solidFill>
                <a:latin typeface="Gill Sans"/>
                <a:cs typeface="Gill Sans"/>
              </a:rPr>
              <a:t>10</a:t>
            </a:r>
          </a:p>
        </p:txBody>
      </p:sp>
      <p:sp>
        <p:nvSpPr>
          <p:cNvPr id="7" name="Rectángulo 7">
            <a:extLst>
              <a:ext uri="{FF2B5EF4-FFF2-40B4-BE49-F238E27FC236}">
                <a16:creationId xmlns:a16="http://schemas.microsoft.com/office/drawing/2014/main" id="{8DB5021D-5394-4F4E-A3CF-6174EAF12991}"/>
              </a:ext>
            </a:extLst>
          </p:cNvPr>
          <p:cNvSpPr/>
          <p:nvPr/>
        </p:nvSpPr>
        <p:spPr>
          <a:xfrm>
            <a:off x="317342" y="709183"/>
            <a:ext cx="8682229" cy="338554"/>
          </a:xfrm>
          <a:prstGeom prst="rect">
            <a:avLst/>
          </a:prstGeom>
          <a:noFill/>
        </p:spPr>
        <p:txBody>
          <a:bodyPr wrap="square">
            <a:spAutoFit/>
          </a:bodyPr>
          <a:lstStyle/>
          <a:p>
            <a:r>
              <a:rPr lang="es-ES" sz="1600" b="1" dirty="0">
                <a:solidFill>
                  <a:schemeClr val="accent1">
                    <a:lumMod val="75000"/>
                  </a:schemeClr>
                </a:solidFill>
                <a:latin typeface="+mj-lt"/>
                <a:ea typeface="Calibri" panose="020F0502020204030204" pitchFamily="34" charset="0"/>
                <a:cs typeface="Arial"/>
              </a:rPr>
              <a:t>AVANCE PROYECTO PILOTO</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2" name="Rectángulo 6">
            <a:extLst>
              <a:ext uri="{FF2B5EF4-FFF2-40B4-BE49-F238E27FC236}">
                <a16:creationId xmlns:a16="http://schemas.microsoft.com/office/drawing/2014/main" id="{A1274D38-2FD5-4A71-8EDA-219D3AAEA531}"/>
              </a:ext>
            </a:extLst>
          </p:cNvPr>
          <p:cNvSpPr/>
          <p:nvPr/>
        </p:nvSpPr>
        <p:spPr>
          <a:xfrm rot="5400000">
            <a:off x="2742563" y="-1194173"/>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COMPETENCIAS TECNOLÓGICAS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4124D19-2283-FC49-A358-736FA83B63DF}" type="slidenum">
              <a:rPr lang="en-US" smtClean="0"/>
              <a:t>66</a:t>
            </a:fld>
            <a:endParaRPr lang="en-US"/>
          </a:p>
        </p:txBody>
      </p:sp>
    </p:spTree>
    <p:extLst>
      <p:ext uri="{BB962C8B-B14F-4D97-AF65-F5344CB8AC3E}">
        <p14:creationId xmlns:p14="http://schemas.microsoft.com/office/powerpoint/2010/main" val="8544451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10.jpg">
            <a:extLst>
              <a:ext uri="{FF2B5EF4-FFF2-40B4-BE49-F238E27FC236}">
                <a16:creationId xmlns:a16="http://schemas.microsoft.com/office/drawing/2014/main" id="{DEAEAB69-194F-4E2F-9EEB-09A5D6DE3493}"/>
              </a:ext>
            </a:extLst>
          </p:cNvPr>
          <p:cNvPicPr>
            <a:picLocks noChangeAspect="1"/>
          </p:cNvPicPr>
          <p:nvPr/>
        </p:nvPicPr>
        <p:blipFill rotWithShape="1">
          <a:blip r:embed="rId2">
            <a:extLst>
              <a:ext uri="{28A0092B-C50C-407E-A947-70E740481C1C}">
                <a14:useLocalDpi xmlns:a14="http://schemas.microsoft.com/office/drawing/2010/main" val="0"/>
              </a:ext>
            </a:extLst>
          </a:blip>
          <a:srcRect b="79551"/>
          <a:stretch/>
        </p:blipFill>
        <p:spPr>
          <a:xfrm>
            <a:off x="0" y="1"/>
            <a:ext cx="9144000" cy="621126"/>
          </a:xfrm>
          <a:prstGeom prst="rect">
            <a:avLst/>
          </a:prstGeom>
        </p:spPr>
      </p:pic>
      <p:sp>
        <p:nvSpPr>
          <p:cNvPr id="16" name="TextBox 3">
            <a:extLst>
              <a:ext uri="{FF2B5EF4-FFF2-40B4-BE49-F238E27FC236}">
                <a16:creationId xmlns:a16="http://schemas.microsoft.com/office/drawing/2014/main" id="{06DCFEF3-9A23-4702-ABAA-B2282BA31562}"/>
              </a:ext>
            </a:extLst>
          </p:cNvPr>
          <p:cNvSpPr txBox="1"/>
          <p:nvPr/>
        </p:nvSpPr>
        <p:spPr>
          <a:xfrm>
            <a:off x="503376" y="43041"/>
            <a:ext cx="611415" cy="523220"/>
          </a:xfrm>
          <a:prstGeom prst="rect">
            <a:avLst/>
          </a:prstGeom>
          <a:noFill/>
        </p:spPr>
        <p:txBody>
          <a:bodyPr wrap="none" rtlCol="0">
            <a:spAutoFit/>
          </a:bodyPr>
          <a:lstStyle/>
          <a:p>
            <a:r>
              <a:rPr lang="en-US" sz="2800" b="1" dirty="0">
                <a:solidFill>
                  <a:schemeClr val="bg1"/>
                </a:solidFill>
                <a:latin typeface="Gill Sans"/>
                <a:cs typeface="Gill Sans"/>
              </a:rPr>
              <a:t>10</a:t>
            </a:r>
          </a:p>
        </p:txBody>
      </p:sp>
      <p:sp>
        <p:nvSpPr>
          <p:cNvPr id="8" name="Rectángulo 10">
            <a:extLst>
              <a:ext uri="{FF2B5EF4-FFF2-40B4-BE49-F238E27FC236}">
                <a16:creationId xmlns:a16="http://schemas.microsoft.com/office/drawing/2014/main" id="{EA957105-A34E-4D00-8734-4FD9DF7BCE4B}"/>
              </a:ext>
            </a:extLst>
          </p:cNvPr>
          <p:cNvSpPr/>
          <p:nvPr/>
        </p:nvSpPr>
        <p:spPr>
          <a:xfrm>
            <a:off x="396287" y="1149589"/>
            <a:ext cx="8492532" cy="2687339"/>
          </a:xfrm>
          <a:prstGeom prst="rect">
            <a:avLst/>
          </a:prstGeom>
        </p:spPr>
        <p:txBody>
          <a:bodyPr wrap="square">
            <a:spAutoFit/>
          </a:bodyPr>
          <a:lstStyle/>
          <a:p>
            <a:pPr marL="742950" lvl="1" indent="-285750" algn="just">
              <a:lnSpc>
                <a:spcPct val="110000"/>
              </a:lnSpc>
              <a:buFont typeface="Arial" panose="020B0604020202020204" pitchFamily="34" charset="0"/>
              <a:buChar char="•"/>
            </a:pPr>
            <a:r>
              <a:rPr lang="es-ES" sz="1400" dirty="0">
                <a:cs typeface="Arial"/>
              </a:rPr>
              <a:t>En junio de 2018, se convocó la licitación para la adquisición de equipos y dispositivos para los estudiantes y docentes de 650 centros educativos públicos que entrarán en la segunda fase del proyecto. La licitación incluye 302,000 “netbooks” para estudiantes Secundaria, 25,500 “laptops” para los docentes, 14,000 tabletas para los centros de Primaria y 8,000 pantallas digitales, entre otros equipos). </a:t>
            </a:r>
          </a:p>
          <a:p>
            <a:pPr marL="742950" lvl="1" indent="-285750" algn="just">
              <a:lnSpc>
                <a:spcPct val="110000"/>
              </a:lnSpc>
              <a:buFont typeface="Arial" panose="020B0604020202020204" pitchFamily="34" charset="0"/>
              <a:buChar char="•"/>
            </a:pPr>
            <a:r>
              <a:rPr lang="es-ES" sz="1400" dirty="0">
                <a:cs typeface="Arial"/>
              </a:rPr>
              <a:t>El concurso se resolvió en el mes de septiembre de 2018. Resultaron ganadoras un total de 14 empresas, con las que se han suscrito contratos por un importe de 6,491.91 millones de pesos. Los productos deben ser entregados a lo largo del año 2019.</a:t>
            </a:r>
          </a:p>
          <a:p>
            <a:pPr marL="285750" indent="-285750" algn="just" fontAlgn="auto">
              <a:lnSpc>
                <a:spcPct val="110000"/>
              </a:lnSpc>
              <a:buFont typeface="Arial" panose="020B0604020202020204" pitchFamily="34" charset="0"/>
              <a:buChar char="•"/>
            </a:pPr>
            <a:endParaRPr lang="es-ES" sz="1400" dirty="0">
              <a:cs typeface="Arial"/>
            </a:endParaRPr>
          </a:p>
          <a:p>
            <a:pPr marL="742950" lvl="1" indent="-285750" algn="just">
              <a:lnSpc>
                <a:spcPct val="110000"/>
              </a:lnSpc>
              <a:buFont typeface="Arial" panose="020B0604020202020204" pitchFamily="34" charset="0"/>
              <a:buChar char="•"/>
            </a:pPr>
            <a:r>
              <a:rPr lang="es-ES" sz="1400" dirty="0">
                <a:cs typeface="Arial"/>
              </a:rPr>
              <a:t>En el año 2018 República Digital ha gastado 2,314.86 millones de pesos, un 38.6% del presupuesto inicialmente previsto.</a:t>
            </a:r>
            <a:endParaRPr lang="es-DO" sz="1400" dirty="0">
              <a:cs typeface="Arial"/>
            </a:endParaRPr>
          </a:p>
        </p:txBody>
      </p:sp>
      <p:sp>
        <p:nvSpPr>
          <p:cNvPr id="10" name="Rectángulo 6">
            <a:extLst>
              <a:ext uri="{FF2B5EF4-FFF2-40B4-BE49-F238E27FC236}">
                <a16:creationId xmlns:a16="http://schemas.microsoft.com/office/drawing/2014/main" id="{898A1D25-BF65-4344-8848-7E2D4A994634}"/>
              </a:ext>
            </a:extLst>
          </p:cNvPr>
          <p:cNvSpPr/>
          <p:nvPr/>
        </p:nvSpPr>
        <p:spPr>
          <a:xfrm rot="5400000">
            <a:off x="2749408" y="-1185537"/>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COMPETENCIAS TECNOLÓGICAS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2" name="Picture 11"/>
          <p:cNvPicPr>
            <a:picLocks noChangeAspect="1"/>
          </p:cNvPicPr>
          <p:nvPr/>
        </p:nvPicPr>
        <p:blipFill>
          <a:blip r:embed="rId4"/>
          <a:stretch>
            <a:fillRect/>
          </a:stretch>
        </p:blipFill>
        <p:spPr>
          <a:xfrm>
            <a:off x="472486" y="3459781"/>
            <a:ext cx="557565" cy="501103"/>
          </a:xfrm>
          <a:prstGeom prst="rect">
            <a:avLst/>
          </a:prstGeom>
        </p:spPr>
      </p:pic>
      <p:pic>
        <p:nvPicPr>
          <p:cNvPr id="14" name="Picture 13" descr="shutterstock_795672277.jpg"/>
          <p:cNvPicPr>
            <a:picLocks noChangeAspect="1"/>
          </p:cNvPicPr>
          <p:nvPr/>
        </p:nvPicPr>
        <p:blipFill rotWithShape="1">
          <a:blip r:embed="rId5">
            <a:extLst>
              <a:ext uri="{28A0092B-C50C-407E-A947-70E740481C1C}">
                <a14:useLocalDpi xmlns:a14="http://schemas.microsoft.com/office/drawing/2010/main" val="0"/>
              </a:ext>
            </a:extLst>
          </a:blip>
          <a:srcRect l="22493" t="28267" r="61547" b="52235"/>
          <a:stretch/>
        </p:blipFill>
        <p:spPr>
          <a:xfrm>
            <a:off x="526513" y="2534723"/>
            <a:ext cx="565139" cy="558478"/>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67</a:t>
            </a:fld>
            <a:endParaRPr lang="en-US"/>
          </a:p>
        </p:txBody>
      </p:sp>
      <p:sp>
        <p:nvSpPr>
          <p:cNvPr id="15" name="Rectángulo 7">
            <a:extLst>
              <a:ext uri="{FF2B5EF4-FFF2-40B4-BE49-F238E27FC236}">
                <a16:creationId xmlns:a16="http://schemas.microsoft.com/office/drawing/2014/main" id="{7B9FE275-DA33-44B1-BFE2-7F3278CEA2FF}"/>
              </a:ext>
            </a:extLst>
          </p:cNvPr>
          <p:cNvSpPr/>
          <p:nvPr/>
        </p:nvSpPr>
        <p:spPr>
          <a:xfrm>
            <a:off x="317342" y="709183"/>
            <a:ext cx="8682229" cy="338554"/>
          </a:xfrm>
          <a:prstGeom prst="rect">
            <a:avLst/>
          </a:prstGeom>
          <a:noFill/>
        </p:spPr>
        <p:txBody>
          <a:bodyPr wrap="square">
            <a:spAutoFit/>
          </a:bodyPr>
          <a:lstStyle/>
          <a:p>
            <a:r>
              <a:rPr lang="es-ES" sz="1600" b="1" dirty="0">
                <a:solidFill>
                  <a:schemeClr val="accent1">
                    <a:lumMod val="75000"/>
                  </a:schemeClr>
                </a:solidFill>
                <a:latin typeface="+mj-lt"/>
                <a:ea typeface="Calibri" panose="020F0502020204030204" pitchFamily="34" charset="0"/>
                <a:cs typeface="Arial"/>
              </a:rPr>
              <a:t>SEGUNDA FASE DEL PROYECTO</a:t>
            </a:r>
          </a:p>
        </p:txBody>
      </p:sp>
      <p:pic>
        <p:nvPicPr>
          <p:cNvPr id="5" name="Gráfico 4" descr="Crecimiento del negocio">
            <a:extLst>
              <a:ext uri="{FF2B5EF4-FFF2-40B4-BE49-F238E27FC236}">
                <a16:creationId xmlns:a16="http://schemas.microsoft.com/office/drawing/2014/main" id="{BDD42430-9809-4EDD-A57E-40A96FEA76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9652" y="1441122"/>
            <a:ext cx="565139" cy="565139"/>
          </a:xfrm>
          <a:prstGeom prst="rect">
            <a:avLst/>
          </a:prstGeom>
        </p:spPr>
      </p:pic>
    </p:spTree>
    <p:extLst>
      <p:ext uri="{BB962C8B-B14F-4D97-AF65-F5344CB8AC3E}">
        <p14:creationId xmlns:p14="http://schemas.microsoft.com/office/powerpoint/2010/main" val="34592993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615253" y="2736076"/>
            <a:ext cx="2893741" cy="646331"/>
          </a:xfrm>
          <a:prstGeom prst="rect">
            <a:avLst/>
          </a:prstGeom>
          <a:noFill/>
        </p:spPr>
        <p:txBody>
          <a:bodyPr wrap="none" rtlCol="0">
            <a:spAutoFit/>
          </a:bodyPr>
          <a:lstStyle/>
          <a:p>
            <a:pPr>
              <a:lnSpc>
                <a:spcPct val="90000"/>
              </a:lnSpc>
            </a:pPr>
            <a:r>
              <a:rPr lang="es-ES_tradnl" sz="4000" b="1" dirty="0">
                <a:solidFill>
                  <a:schemeClr val="tx2">
                    <a:lumMod val="75000"/>
                  </a:schemeClr>
                </a:solidFill>
                <a:latin typeface="Arial Black" panose="020B0A04020102020204" pitchFamily="34" charset="0"/>
                <a:cs typeface="Gill Sans"/>
              </a:rPr>
              <a:t>ANÁLISIS</a:t>
            </a:r>
            <a:endParaRPr lang="en-US" sz="4000" b="1" dirty="0">
              <a:solidFill>
                <a:schemeClr val="tx2">
                  <a:lumMod val="75000"/>
                </a:schemeClr>
              </a:solidFill>
              <a:latin typeface="Arial Black" panose="020B0A04020102020204" pitchFamily="34" charset="0"/>
              <a:cs typeface="Gill Sans"/>
            </a:endParaRPr>
          </a:p>
        </p:txBody>
      </p:sp>
      <p:pic>
        <p:nvPicPr>
          <p:cNvPr id="5" name="Imagen 4">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6" name="Picture 2" descr="Screen Shot 2019-04-24 at 10.46.10 AM.png"/>
          <p:cNvPicPr>
            <a:picLocks noChangeAspect="1"/>
          </p:cNvPicPr>
          <p:nvPr/>
        </p:nvPicPr>
        <p:blipFill rotWithShape="1">
          <a:blip r:embed="rId3">
            <a:extLst>
              <a:ext uri="{28A0092B-C50C-407E-A947-70E740481C1C}">
                <a14:useLocalDpi xmlns:a14="http://schemas.microsoft.com/office/drawing/2010/main" val="0"/>
              </a:ext>
            </a:extLst>
          </a:blip>
          <a:srcRect l="7341"/>
          <a:stretch/>
        </p:blipFill>
        <p:spPr>
          <a:xfrm>
            <a:off x="0" y="765359"/>
            <a:ext cx="1539053" cy="313502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68</a:t>
            </a:fld>
            <a:endParaRPr lang="en-US"/>
          </a:p>
        </p:txBody>
      </p:sp>
    </p:spTree>
    <p:extLst>
      <p:ext uri="{BB962C8B-B14F-4D97-AF65-F5344CB8AC3E}">
        <p14:creationId xmlns:p14="http://schemas.microsoft.com/office/powerpoint/2010/main" val="3400743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11.jpg"/>
          <p:cNvPicPr>
            <a:picLocks noChangeAspect="1"/>
          </p:cNvPicPr>
          <p:nvPr/>
        </p:nvPicPr>
        <p:blipFill rotWithShape="1">
          <a:blip r:embed="rId2">
            <a:extLst>
              <a:ext uri="{28A0092B-C50C-407E-A947-70E740481C1C}">
                <a14:useLocalDpi xmlns:a14="http://schemas.microsoft.com/office/drawing/2010/main" val="0"/>
              </a:ext>
            </a:extLst>
          </a:blip>
          <a:srcRect b="79897"/>
          <a:stretch/>
        </p:blipFill>
        <p:spPr>
          <a:xfrm>
            <a:off x="-1" y="-166"/>
            <a:ext cx="8966484" cy="656612"/>
          </a:xfrm>
          <a:prstGeom prst="rect">
            <a:avLst/>
          </a:prstGeom>
        </p:spPr>
      </p:pic>
      <p:sp>
        <p:nvSpPr>
          <p:cNvPr id="5" name="Rectángulo 1">
            <a:extLst>
              <a:ext uri="{FF2B5EF4-FFF2-40B4-BE49-F238E27FC236}">
                <a16:creationId xmlns:a16="http://schemas.microsoft.com/office/drawing/2014/main" id="{460AD57B-B42D-45DC-8D40-28C9F4E45EF2}"/>
              </a:ext>
            </a:extLst>
          </p:cNvPr>
          <p:cNvSpPr/>
          <p:nvPr/>
        </p:nvSpPr>
        <p:spPr>
          <a:xfrm>
            <a:off x="464019" y="669210"/>
            <a:ext cx="8222782" cy="584775"/>
          </a:xfrm>
          <a:prstGeom prst="rect">
            <a:avLst/>
          </a:prstGeom>
          <a:noFill/>
        </p:spPr>
        <p:txBody>
          <a:bodyPr wrap="square">
            <a:spAutoFit/>
          </a:bodyPr>
          <a:lstStyle/>
          <a:p>
            <a:r>
              <a:rPr lang="es-ES" sz="1600" b="1" dirty="0" err="1">
                <a:solidFill>
                  <a:srgbClr val="C00000"/>
                </a:solidFill>
                <a:cs typeface="Arial Black"/>
              </a:rPr>
              <a:t>Mckinsey</a:t>
            </a:r>
            <a:r>
              <a:rPr lang="es-ES" sz="1600" b="1" dirty="0">
                <a:solidFill>
                  <a:srgbClr val="C00000"/>
                </a:solidFill>
                <a:cs typeface="Arial Black"/>
              </a:rPr>
              <a:t> &amp; Company: </a:t>
            </a:r>
            <a:r>
              <a:rPr lang="es-ES" sz="1600" i="1" dirty="0">
                <a:cs typeface="Arial"/>
              </a:rPr>
              <a:t>Cómo continúan mejorando los sistemas educativos de mayor progreso en el mundo</a:t>
            </a:r>
            <a:r>
              <a:rPr lang="es-ES" sz="1400" dirty="0">
                <a:cs typeface="Arial"/>
              </a:rPr>
              <a:t>.</a:t>
            </a:r>
            <a:endParaRPr lang="es-DO" sz="1400" dirty="0">
              <a:cs typeface="Arial"/>
            </a:endParaRPr>
          </a:p>
        </p:txBody>
      </p:sp>
      <p:sp>
        <p:nvSpPr>
          <p:cNvPr id="6" name="Rectángulo 7">
            <a:extLst>
              <a:ext uri="{FF2B5EF4-FFF2-40B4-BE49-F238E27FC236}">
                <a16:creationId xmlns:a16="http://schemas.microsoft.com/office/drawing/2014/main" id="{77042451-9616-4BFE-9593-C59A4713620E}"/>
              </a:ext>
            </a:extLst>
          </p:cNvPr>
          <p:cNvSpPr/>
          <p:nvPr/>
        </p:nvSpPr>
        <p:spPr>
          <a:xfrm>
            <a:off x="464019" y="1199971"/>
            <a:ext cx="8535552" cy="3354765"/>
          </a:xfrm>
          <a:prstGeom prst="rect">
            <a:avLst/>
          </a:prstGeom>
        </p:spPr>
        <p:txBody>
          <a:bodyPr wrap="square">
            <a:spAutoFit/>
          </a:bodyPr>
          <a:lstStyle/>
          <a:p>
            <a:r>
              <a:rPr lang="es-ES" sz="1400" dirty="0">
                <a:cs typeface="Arial"/>
              </a:rPr>
              <a:t>Los trayectos de deficiente a regular se enfocan en lograr niveles básicos de alfabetización y aritmética:</a:t>
            </a:r>
          </a:p>
          <a:p>
            <a:endParaRPr lang="es-ES" sz="1600" dirty="0">
              <a:cs typeface="Arial"/>
            </a:endParaRPr>
          </a:p>
          <a:p>
            <a:pPr lvl="1"/>
            <a:r>
              <a:rPr lang="es-ES" sz="1400" b="1" dirty="0">
                <a:cs typeface="Arial"/>
              </a:rPr>
              <a:t>Dar motivación y una estructura a los docentes y directores con baja capacitación</a:t>
            </a:r>
          </a:p>
          <a:p>
            <a:pPr marL="1200150" lvl="2" indent="-285750">
              <a:buFont typeface="Arial" panose="020B0604020202020204" pitchFamily="34" charset="0"/>
              <a:buChar char="•"/>
            </a:pPr>
            <a:r>
              <a:rPr lang="es-ES" sz="1400" dirty="0">
                <a:cs typeface="Arial"/>
              </a:rPr>
              <a:t>Lecciones preparadas</a:t>
            </a:r>
          </a:p>
          <a:p>
            <a:pPr marL="1200150" lvl="2" indent="-285750">
              <a:buFont typeface="Arial" panose="020B0604020202020204" pitchFamily="34" charset="0"/>
              <a:buChar char="•"/>
            </a:pPr>
            <a:r>
              <a:rPr lang="es-ES" sz="1400" dirty="0">
                <a:cs typeface="Arial"/>
              </a:rPr>
              <a:t>Capacitación sobre el plan de estudios y visitas a escuelas</a:t>
            </a:r>
          </a:p>
          <a:p>
            <a:pPr marL="1200150" lvl="2" indent="-285750">
              <a:buFont typeface="Arial" panose="020B0604020202020204" pitchFamily="34" charset="0"/>
              <a:buChar char="•"/>
            </a:pPr>
            <a:r>
              <a:rPr lang="es-ES" sz="1400" dirty="0">
                <a:cs typeface="Arial"/>
              </a:rPr>
              <a:t>Tiempo de instrucción </a:t>
            </a:r>
          </a:p>
          <a:p>
            <a:pPr marL="1200150" lvl="2" indent="-285750">
              <a:buFont typeface="Arial" panose="020B0604020202020204" pitchFamily="34" charset="0"/>
              <a:buChar char="•"/>
            </a:pPr>
            <a:r>
              <a:rPr lang="es-ES" sz="1400" dirty="0">
                <a:cs typeface="Arial"/>
              </a:rPr>
              <a:t>Incentivos por alto desempeño</a:t>
            </a:r>
          </a:p>
          <a:p>
            <a:pPr lvl="1"/>
            <a:r>
              <a:rPr lang="es-ES" sz="1400" b="1" dirty="0">
                <a:cs typeface="Arial"/>
              </a:rPr>
              <a:t>Lograr que todas las escuelas tengan un estándar mínimo de calidad</a:t>
            </a:r>
          </a:p>
          <a:p>
            <a:pPr marL="1200150" lvl="2" indent="-285750">
              <a:buFont typeface="Arial" panose="020B0604020202020204" pitchFamily="34" charset="0"/>
              <a:buChar char="•"/>
            </a:pPr>
            <a:r>
              <a:rPr lang="es-ES" sz="1400" dirty="0">
                <a:cs typeface="Arial"/>
              </a:rPr>
              <a:t>Objetivos, datos y evaluaciones</a:t>
            </a:r>
          </a:p>
          <a:p>
            <a:pPr marL="1200150" lvl="2" indent="-285750">
              <a:buFont typeface="Arial" panose="020B0604020202020204" pitchFamily="34" charset="0"/>
              <a:buChar char="•"/>
            </a:pPr>
            <a:r>
              <a:rPr lang="es-ES" sz="1400" dirty="0">
                <a:cs typeface="Arial"/>
              </a:rPr>
              <a:t>Infraestructura</a:t>
            </a:r>
          </a:p>
          <a:p>
            <a:pPr marL="1200150" lvl="2" indent="-285750">
              <a:buFont typeface="Arial" panose="020B0604020202020204" pitchFamily="34" charset="0"/>
              <a:buChar char="•"/>
            </a:pPr>
            <a:r>
              <a:rPr lang="es-ES" sz="1400" dirty="0">
                <a:cs typeface="Arial"/>
              </a:rPr>
              <a:t>Respaldo para escuelas de bajo desempeño</a:t>
            </a:r>
          </a:p>
          <a:p>
            <a:pPr marL="1200150" lvl="2" indent="-285750">
              <a:buFont typeface="Arial" panose="020B0604020202020204" pitchFamily="34" charset="0"/>
              <a:buChar char="•"/>
            </a:pPr>
            <a:r>
              <a:rPr lang="es-ES" sz="1400" dirty="0">
                <a:cs typeface="Arial"/>
              </a:rPr>
              <a:t>Textos escolares y recursos de aprendizaje</a:t>
            </a:r>
          </a:p>
          <a:p>
            <a:pPr lvl="1"/>
            <a:r>
              <a:rPr lang="es-ES" sz="1400" b="1" dirty="0">
                <a:cs typeface="Arial"/>
              </a:rPr>
              <a:t>Poner a los estudiantes en pupitres</a:t>
            </a:r>
          </a:p>
          <a:p>
            <a:pPr marL="1200150" lvl="2" indent="-285750">
              <a:buFont typeface="Arial" panose="020B0604020202020204" pitchFamily="34" charset="0"/>
              <a:buChar char="•"/>
            </a:pPr>
            <a:r>
              <a:rPr lang="es-ES" sz="1400" dirty="0">
                <a:cs typeface="Arial"/>
              </a:rPr>
              <a:t>Aumentar la matrícula</a:t>
            </a:r>
          </a:p>
          <a:p>
            <a:pPr marL="1200150" lvl="2" indent="-285750">
              <a:buFont typeface="Arial" panose="020B0604020202020204" pitchFamily="34" charset="0"/>
              <a:buChar char="•"/>
            </a:pPr>
            <a:r>
              <a:rPr lang="es-ES" sz="1400" dirty="0">
                <a:cs typeface="Arial"/>
              </a:rPr>
              <a:t>Satisfacer las necesidades básicas de los estudiantes</a:t>
            </a:r>
            <a:endParaRPr lang="es-DO" sz="1400" dirty="0">
              <a:cs typeface="Arial"/>
            </a:endParaRPr>
          </a:p>
        </p:txBody>
      </p:sp>
      <p:pic>
        <p:nvPicPr>
          <p:cNvPr id="7"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3" name="Picture 2"/>
          <p:cNvPicPr>
            <a:picLocks noChangeAspect="1"/>
          </p:cNvPicPr>
          <p:nvPr/>
        </p:nvPicPr>
        <p:blipFill>
          <a:blip r:embed="rId4"/>
          <a:stretch>
            <a:fillRect/>
          </a:stretch>
        </p:blipFill>
        <p:spPr>
          <a:xfrm>
            <a:off x="920946" y="4099034"/>
            <a:ext cx="495238" cy="495238"/>
          </a:xfrm>
          <a:prstGeom prst="rect">
            <a:avLst/>
          </a:prstGeom>
        </p:spPr>
      </p:pic>
      <p:sp>
        <p:nvSpPr>
          <p:cNvPr id="10" name="Marcador de número de diapositiva 9"/>
          <p:cNvSpPr>
            <a:spLocks noGrp="1"/>
          </p:cNvSpPr>
          <p:nvPr>
            <p:ph type="sldNum" sz="quarter" idx="12"/>
          </p:nvPr>
        </p:nvSpPr>
        <p:spPr/>
        <p:txBody>
          <a:bodyPr/>
          <a:lstStyle/>
          <a:p>
            <a:fld id="{A4124D19-2283-FC49-A358-736FA83B63DF}" type="slidenum">
              <a:rPr lang="en-US" smtClean="0"/>
              <a:t>69</a:t>
            </a:fld>
            <a:endParaRPr lang="en-US"/>
          </a:p>
        </p:txBody>
      </p:sp>
      <p:sp>
        <p:nvSpPr>
          <p:cNvPr id="11" name="Rectángulo 6">
            <a:extLst>
              <a:ext uri="{FF2B5EF4-FFF2-40B4-BE49-F238E27FC236}">
                <a16:creationId xmlns:a16="http://schemas.microsoft.com/office/drawing/2014/main" id="{898A1D25-BF65-4344-8848-7E2D4A994634}"/>
              </a:ext>
            </a:extLst>
          </p:cNvPr>
          <p:cNvSpPr/>
          <p:nvPr/>
        </p:nvSpPr>
        <p:spPr>
          <a:xfrm rot="5400000">
            <a:off x="2783977" y="-1178422"/>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ANÁLISIS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8" name="Gráfico 7" descr="Clase">
            <a:extLst>
              <a:ext uri="{FF2B5EF4-FFF2-40B4-BE49-F238E27FC236}">
                <a16:creationId xmlns:a16="http://schemas.microsoft.com/office/drawing/2014/main" id="{83F8ADA7-66FA-4CCD-A8A0-6F084BF777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6181" y="1993805"/>
            <a:ext cx="544768" cy="544768"/>
          </a:xfrm>
          <a:prstGeom prst="rect">
            <a:avLst/>
          </a:prstGeom>
        </p:spPr>
      </p:pic>
      <p:pic>
        <p:nvPicPr>
          <p:cNvPr id="13" name="Gráfico 12" descr="Libros">
            <a:extLst>
              <a:ext uri="{FF2B5EF4-FFF2-40B4-BE49-F238E27FC236}">
                <a16:creationId xmlns:a16="http://schemas.microsoft.com/office/drawing/2014/main" id="{6D5C4F21-2911-4517-87FE-BEFC3D1396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6181" y="3082098"/>
            <a:ext cx="572533" cy="572533"/>
          </a:xfrm>
          <a:prstGeom prst="rect">
            <a:avLst/>
          </a:prstGeom>
        </p:spPr>
      </p:pic>
    </p:spTree>
    <p:extLst>
      <p:ext uri="{BB962C8B-B14F-4D97-AF65-F5344CB8AC3E}">
        <p14:creationId xmlns:p14="http://schemas.microsoft.com/office/powerpoint/2010/main" val="1677687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B70A0478-7485-45DC-B57D-C4A1DC3D2D00}"/>
              </a:ext>
            </a:extLst>
          </p:cNvPr>
          <p:cNvGrpSpPr/>
          <p:nvPr/>
        </p:nvGrpSpPr>
        <p:grpSpPr>
          <a:xfrm>
            <a:off x="0" y="0"/>
            <a:ext cx="9144000" cy="741600"/>
            <a:chOff x="0" y="0"/>
            <a:chExt cx="9144000" cy="859844"/>
          </a:xfrm>
        </p:grpSpPr>
        <p:pic>
          <p:nvPicPr>
            <p:cNvPr id="21" name="Picture 1" descr="TOP-01.jpg">
              <a:extLst>
                <a:ext uri="{FF2B5EF4-FFF2-40B4-BE49-F238E27FC236}">
                  <a16:creationId xmlns:a16="http://schemas.microsoft.com/office/drawing/2014/main" id="{27F760A7-64F2-4672-9BD2-4513BE93EC9E}"/>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5" name="TextBox 3">
              <a:extLst>
                <a:ext uri="{FF2B5EF4-FFF2-40B4-BE49-F238E27FC236}">
                  <a16:creationId xmlns:a16="http://schemas.microsoft.com/office/drawing/2014/main" id="{9D6AD845-84CD-43B8-ABD7-348DFEC393F1}"/>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3" name="TextBox 12"/>
          <p:cNvSpPr txBox="1"/>
          <p:nvPr/>
        </p:nvSpPr>
        <p:spPr>
          <a:xfrm>
            <a:off x="1243692" y="377468"/>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angle 7"/>
          <p:cNvSpPr/>
          <p:nvPr/>
        </p:nvSpPr>
        <p:spPr>
          <a:xfrm>
            <a:off x="539144" y="982631"/>
            <a:ext cx="3809785" cy="338554"/>
          </a:xfrm>
          <a:prstGeom prst="rect">
            <a:avLst/>
          </a:prstGeom>
        </p:spPr>
        <p:txBody>
          <a:bodyPr wrap="square">
            <a:spAutoFit/>
          </a:bodyPr>
          <a:lstStyle/>
          <a:p>
            <a:r>
              <a:rPr lang="es-ES_tradnl" sz="1600" b="1" dirty="0">
                <a:cs typeface="Arial"/>
              </a:rPr>
              <a:t>NIVEL BÁSICO/PRIMARIO:</a:t>
            </a:r>
          </a:p>
        </p:txBody>
      </p:sp>
      <p:sp>
        <p:nvSpPr>
          <p:cNvPr id="9" name="Rectangle 8"/>
          <p:cNvSpPr/>
          <p:nvPr/>
        </p:nvSpPr>
        <p:spPr>
          <a:xfrm>
            <a:off x="719483" y="1336722"/>
            <a:ext cx="4012934" cy="1026691"/>
          </a:xfrm>
          <a:prstGeom prst="rect">
            <a:avLst/>
          </a:prstGeom>
        </p:spPr>
        <p:txBody>
          <a:bodyPr wrap="square">
            <a:spAutoFit/>
          </a:bodyPr>
          <a:lstStyle/>
          <a:p>
            <a:pPr>
              <a:lnSpc>
                <a:spcPct val="130000"/>
              </a:lnSpc>
            </a:pPr>
            <a:r>
              <a:rPr lang="es-ES_tradnl" sz="1600" dirty="0">
                <a:cs typeface="Arial"/>
              </a:rPr>
              <a:t>Disminución de la </a:t>
            </a:r>
            <a:r>
              <a:rPr lang="es-ES_tradnl" sz="1600" dirty="0" err="1">
                <a:cs typeface="Arial"/>
              </a:rPr>
              <a:t>sobreedad</a:t>
            </a:r>
            <a:r>
              <a:rPr lang="es-ES_tradnl" sz="1600" dirty="0">
                <a:cs typeface="Arial"/>
              </a:rPr>
              <a:t>.</a:t>
            </a:r>
          </a:p>
          <a:p>
            <a:pPr>
              <a:lnSpc>
                <a:spcPct val="130000"/>
              </a:lnSpc>
            </a:pPr>
            <a:r>
              <a:rPr lang="es-ES_tradnl" sz="1600" dirty="0">
                <a:cs typeface="Arial"/>
              </a:rPr>
              <a:t>Estabilización del abandono escolar</a:t>
            </a:r>
          </a:p>
          <a:p>
            <a:pPr>
              <a:lnSpc>
                <a:spcPct val="130000"/>
              </a:lnSpc>
            </a:pPr>
            <a:r>
              <a:rPr lang="es-ES_tradnl" sz="1600" dirty="0">
                <a:cs typeface="Arial"/>
              </a:rPr>
              <a:t>Disminución de los reprobados.</a:t>
            </a:r>
          </a:p>
        </p:txBody>
      </p:sp>
      <p:sp>
        <p:nvSpPr>
          <p:cNvPr id="14" name="Rectangle 13"/>
          <p:cNvSpPr/>
          <p:nvPr/>
        </p:nvSpPr>
        <p:spPr>
          <a:xfrm>
            <a:off x="4553649" y="1002486"/>
            <a:ext cx="4041633" cy="338554"/>
          </a:xfrm>
          <a:prstGeom prst="rect">
            <a:avLst/>
          </a:prstGeom>
        </p:spPr>
        <p:txBody>
          <a:bodyPr wrap="square">
            <a:spAutoFit/>
          </a:bodyPr>
          <a:lstStyle/>
          <a:p>
            <a:r>
              <a:rPr lang="es-ES_tradnl" sz="1600" b="1" dirty="0">
                <a:cs typeface="Arial"/>
              </a:rPr>
              <a:t>NIVEL MEDIO/SECUNDARIO:</a:t>
            </a:r>
          </a:p>
        </p:txBody>
      </p:sp>
      <p:sp>
        <p:nvSpPr>
          <p:cNvPr id="17" name="Rectangle 16"/>
          <p:cNvSpPr/>
          <p:nvPr/>
        </p:nvSpPr>
        <p:spPr>
          <a:xfrm>
            <a:off x="4715026" y="1346091"/>
            <a:ext cx="3880256" cy="1052596"/>
          </a:xfrm>
          <a:prstGeom prst="rect">
            <a:avLst/>
          </a:prstGeom>
        </p:spPr>
        <p:txBody>
          <a:bodyPr wrap="square">
            <a:spAutoFit/>
          </a:bodyPr>
          <a:lstStyle/>
          <a:p>
            <a:pPr>
              <a:lnSpc>
                <a:spcPct val="130000"/>
              </a:lnSpc>
            </a:pPr>
            <a:r>
              <a:rPr lang="es-ES_tradnl" sz="1600" dirty="0">
                <a:cs typeface="Arial"/>
              </a:rPr>
              <a:t>Mejoras en todos los indicadores</a:t>
            </a:r>
          </a:p>
          <a:p>
            <a:pPr>
              <a:lnSpc>
                <a:spcPct val="130000"/>
              </a:lnSpc>
            </a:pPr>
            <a:r>
              <a:rPr lang="es-ES_tradnl" sz="1600" dirty="0">
                <a:cs typeface="Arial"/>
              </a:rPr>
              <a:t>Tasas de </a:t>
            </a:r>
            <a:r>
              <a:rPr lang="es-ES_tradnl" sz="1600" dirty="0" err="1">
                <a:cs typeface="Arial"/>
              </a:rPr>
              <a:t>sobreedad</a:t>
            </a:r>
            <a:r>
              <a:rPr lang="es-ES_tradnl" sz="1600" dirty="0">
                <a:cs typeface="Arial"/>
              </a:rPr>
              <a:t> </a:t>
            </a:r>
            <a:r>
              <a:rPr lang="es-ES_tradnl" sz="1600" b="1" dirty="0">
                <a:cs typeface="Arial"/>
              </a:rPr>
              <a:t>(12.1%)</a:t>
            </a:r>
            <a:r>
              <a:rPr lang="es-ES_tradnl" sz="1600" dirty="0">
                <a:cs typeface="Arial"/>
              </a:rPr>
              <a:t> y de abandono </a:t>
            </a:r>
            <a:r>
              <a:rPr lang="es-ES_tradnl" sz="1600" b="1" dirty="0">
                <a:cs typeface="Arial"/>
              </a:rPr>
              <a:t>(5.3%)</a:t>
            </a:r>
            <a:r>
              <a:rPr lang="es-ES_tradnl" sz="1600" dirty="0">
                <a:cs typeface="Arial"/>
              </a:rPr>
              <a:t> continúan siendo elevadas.</a:t>
            </a:r>
          </a:p>
        </p:txBody>
      </p:sp>
      <p:pic>
        <p:nvPicPr>
          <p:cNvPr id="19" name="Picture 18"/>
          <p:cNvPicPr>
            <a:picLocks noChangeAspect="1"/>
          </p:cNvPicPr>
          <p:nvPr/>
        </p:nvPicPr>
        <p:blipFill rotWithShape="1">
          <a:blip r:embed="rId3"/>
          <a:srcRect t="6218" b="17323"/>
          <a:stretch/>
        </p:blipFill>
        <p:spPr>
          <a:xfrm>
            <a:off x="4507561" y="1797438"/>
            <a:ext cx="253554" cy="209122"/>
          </a:xfrm>
          <a:prstGeom prst="rect">
            <a:avLst/>
          </a:prstGeom>
          <a:solidFill>
            <a:srgbClr val="FF0000"/>
          </a:solidFill>
          <a:ln>
            <a:solidFill>
              <a:srgbClr val="FF0000"/>
            </a:solidFill>
          </a:ln>
        </p:spPr>
      </p:pic>
      <p:pic>
        <p:nvPicPr>
          <p:cNvPr id="20" name="Picture 19"/>
          <p:cNvPicPr>
            <a:picLocks noChangeAspect="1"/>
          </p:cNvPicPr>
          <p:nvPr/>
        </p:nvPicPr>
        <p:blipFill>
          <a:blip r:embed="rId4"/>
          <a:stretch>
            <a:fillRect/>
          </a:stretch>
        </p:blipFill>
        <p:spPr>
          <a:xfrm>
            <a:off x="539144" y="1452454"/>
            <a:ext cx="178768" cy="178768"/>
          </a:xfrm>
          <a:prstGeom prst="rect">
            <a:avLst/>
          </a:prstGeom>
        </p:spPr>
      </p:pic>
      <p:pic>
        <p:nvPicPr>
          <p:cNvPr id="22" name="Picture 21"/>
          <p:cNvPicPr>
            <a:picLocks noChangeAspect="1"/>
          </p:cNvPicPr>
          <p:nvPr/>
        </p:nvPicPr>
        <p:blipFill>
          <a:blip r:embed="rId4"/>
          <a:stretch>
            <a:fillRect/>
          </a:stretch>
        </p:blipFill>
        <p:spPr>
          <a:xfrm>
            <a:off x="544004" y="1760684"/>
            <a:ext cx="178768" cy="178768"/>
          </a:xfrm>
          <a:prstGeom prst="rect">
            <a:avLst/>
          </a:prstGeom>
        </p:spPr>
      </p:pic>
      <p:pic>
        <p:nvPicPr>
          <p:cNvPr id="23" name="Picture 22"/>
          <p:cNvPicPr>
            <a:picLocks noChangeAspect="1"/>
          </p:cNvPicPr>
          <p:nvPr/>
        </p:nvPicPr>
        <p:blipFill>
          <a:blip r:embed="rId4"/>
          <a:stretch>
            <a:fillRect/>
          </a:stretch>
        </p:blipFill>
        <p:spPr>
          <a:xfrm>
            <a:off x="534796" y="2024322"/>
            <a:ext cx="178768" cy="178768"/>
          </a:xfrm>
          <a:prstGeom prst="rect">
            <a:avLst/>
          </a:prstGeom>
        </p:spPr>
      </p:pic>
      <p:pic>
        <p:nvPicPr>
          <p:cNvPr id="26" name="Picture 25"/>
          <p:cNvPicPr>
            <a:picLocks noChangeAspect="1"/>
          </p:cNvPicPr>
          <p:nvPr/>
        </p:nvPicPr>
        <p:blipFill>
          <a:blip r:embed="rId4"/>
          <a:stretch>
            <a:fillRect/>
          </a:stretch>
        </p:blipFill>
        <p:spPr>
          <a:xfrm>
            <a:off x="4553649" y="1474812"/>
            <a:ext cx="178768" cy="178768"/>
          </a:xfrm>
          <a:prstGeom prst="rect">
            <a:avLst/>
          </a:prstGeom>
        </p:spPr>
      </p:pic>
      <p:graphicFrame>
        <p:nvGraphicFramePr>
          <p:cNvPr id="29" name="Tabla 28">
            <a:extLst>
              <a:ext uri="{FF2B5EF4-FFF2-40B4-BE49-F238E27FC236}">
                <a16:creationId xmlns:a16="http://schemas.microsoft.com/office/drawing/2014/main" id="{E36F840B-29EC-450A-9503-70F57592FEDF}"/>
              </a:ext>
            </a:extLst>
          </p:cNvPr>
          <p:cNvGraphicFramePr>
            <a:graphicFrameLocks noGrp="1"/>
          </p:cNvGraphicFramePr>
          <p:nvPr>
            <p:extLst>
              <p:ext uri="{D42A27DB-BD31-4B8C-83A1-F6EECF244321}">
                <p14:modId xmlns:p14="http://schemas.microsoft.com/office/powerpoint/2010/main" val="2675742378"/>
              </p:ext>
            </p:extLst>
          </p:nvPr>
        </p:nvGraphicFramePr>
        <p:xfrm>
          <a:off x="182380" y="2507129"/>
          <a:ext cx="8814392" cy="2126488"/>
        </p:xfrm>
        <a:graphic>
          <a:graphicData uri="http://schemas.openxmlformats.org/drawingml/2006/table">
            <a:tbl>
              <a:tblPr firstRow="1" firstCol="1" bandRow="1">
                <a:tableStyleId>{72833802-FEF1-4C79-8D5D-14CF1EAF98D9}</a:tableStyleId>
              </a:tblPr>
              <a:tblGrid>
                <a:gridCol w="963377">
                  <a:extLst>
                    <a:ext uri="{9D8B030D-6E8A-4147-A177-3AD203B41FA5}">
                      <a16:colId xmlns:a16="http://schemas.microsoft.com/office/drawing/2014/main" val="3754520607"/>
                    </a:ext>
                  </a:extLst>
                </a:gridCol>
                <a:gridCol w="982382">
                  <a:extLst>
                    <a:ext uri="{9D8B030D-6E8A-4147-A177-3AD203B41FA5}">
                      <a16:colId xmlns:a16="http://schemas.microsoft.com/office/drawing/2014/main" val="2563842403"/>
                    </a:ext>
                  </a:extLst>
                </a:gridCol>
                <a:gridCol w="619853">
                  <a:extLst>
                    <a:ext uri="{9D8B030D-6E8A-4147-A177-3AD203B41FA5}">
                      <a16:colId xmlns:a16="http://schemas.microsoft.com/office/drawing/2014/main" val="2394296027"/>
                    </a:ext>
                  </a:extLst>
                </a:gridCol>
                <a:gridCol w="411506">
                  <a:extLst>
                    <a:ext uri="{9D8B030D-6E8A-4147-A177-3AD203B41FA5}">
                      <a16:colId xmlns:a16="http://schemas.microsoft.com/office/drawing/2014/main" val="739157487"/>
                    </a:ext>
                  </a:extLst>
                </a:gridCol>
                <a:gridCol w="553164">
                  <a:extLst>
                    <a:ext uri="{9D8B030D-6E8A-4147-A177-3AD203B41FA5}">
                      <a16:colId xmlns:a16="http://schemas.microsoft.com/office/drawing/2014/main" val="1301087118"/>
                    </a:ext>
                  </a:extLst>
                </a:gridCol>
                <a:gridCol w="393133">
                  <a:extLst>
                    <a:ext uri="{9D8B030D-6E8A-4147-A177-3AD203B41FA5}">
                      <a16:colId xmlns:a16="http://schemas.microsoft.com/office/drawing/2014/main" val="804984750"/>
                    </a:ext>
                  </a:extLst>
                </a:gridCol>
                <a:gridCol w="489438">
                  <a:extLst>
                    <a:ext uri="{9D8B030D-6E8A-4147-A177-3AD203B41FA5}">
                      <a16:colId xmlns:a16="http://schemas.microsoft.com/office/drawing/2014/main" val="1723770139"/>
                    </a:ext>
                  </a:extLst>
                </a:gridCol>
                <a:gridCol w="446227">
                  <a:extLst>
                    <a:ext uri="{9D8B030D-6E8A-4147-A177-3AD203B41FA5}">
                      <a16:colId xmlns:a16="http://schemas.microsoft.com/office/drawing/2014/main" val="3342744316"/>
                    </a:ext>
                  </a:extLst>
                </a:gridCol>
                <a:gridCol w="1031359">
                  <a:extLst>
                    <a:ext uri="{9D8B030D-6E8A-4147-A177-3AD203B41FA5}">
                      <a16:colId xmlns:a16="http://schemas.microsoft.com/office/drawing/2014/main" val="2371904478"/>
                    </a:ext>
                  </a:extLst>
                </a:gridCol>
                <a:gridCol w="390182">
                  <a:extLst>
                    <a:ext uri="{9D8B030D-6E8A-4147-A177-3AD203B41FA5}">
                      <a16:colId xmlns:a16="http://schemas.microsoft.com/office/drawing/2014/main" val="3534693237"/>
                    </a:ext>
                  </a:extLst>
                </a:gridCol>
                <a:gridCol w="630543">
                  <a:extLst>
                    <a:ext uri="{9D8B030D-6E8A-4147-A177-3AD203B41FA5}">
                      <a16:colId xmlns:a16="http://schemas.microsoft.com/office/drawing/2014/main" val="1430592307"/>
                    </a:ext>
                  </a:extLst>
                </a:gridCol>
                <a:gridCol w="153418">
                  <a:extLst>
                    <a:ext uri="{9D8B030D-6E8A-4147-A177-3AD203B41FA5}">
                      <a16:colId xmlns:a16="http://schemas.microsoft.com/office/drawing/2014/main" val="1740345543"/>
                    </a:ext>
                  </a:extLst>
                </a:gridCol>
                <a:gridCol w="874906">
                  <a:extLst>
                    <a:ext uri="{9D8B030D-6E8A-4147-A177-3AD203B41FA5}">
                      <a16:colId xmlns:a16="http://schemas.microsoft.com/office/drawing/2014/main" val="1659255639"/>
                    </a:ext>
                  </a:extLst>
                </a:gridCol>
                <a:gridCol w="874904">
                  <a:extLst>
                    <a:ext uri="{9D8B030D-6E8A-4147-A177-3AD203B41FA5}">
                      <a16:colId xmlns:a16="http://schemas.microsoft.com/office/drawing/2014/main" val="2297816243"/>
                    </a:ext>
                  </a:extLst>
                </a:gridCol>
              </a:tblGrid>
              <a:tr h="381000">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Año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Promovidos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gridSpan="2">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Reprobados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hMerge="1">
                  <a:txBody>
                    <a:bodyPr/>
                    <a:lstStyle/>
                    <a:p>
                      <a:pPr algn="ctr" fontAlgn="auto">
                        <a:lnSpc>
                          <a:spcPct val="107000"/>
                        </a:lnSpc>
                        <a:spcAft>
                          <a:spcPts val="0"/>
                        </a:spcAft>
                      </a:pP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gridSpan="2">
                  <a:txBody>
                    <a:bodyPr/>
                    <a:lstStyle/>
                    <a:p>
                      <a:pPr algn="ctr" fontAlgn="auto">
                        <a:lnSpc>
                          <a:spcPct val="107000"/>
                        </a:lnSpc>
                        <a:spcAft>
                          <a:spcPts val="0"/>
                        </a:spcAft>
                      </a:pPr>
                      <a:r>
                        <a:rPr lang="es-DO" sz="14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Sobreedad</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hMerge="1">
                  <a:txBody>
                    <a:bodyPr/>
                    <a:lstStyle/>
                    <a:p>
                      <a:pPr algn="ctr" fontAlgn="auto">
                        <a:lnSpc>
                          <a:spcPct val="107000"/>
                        </a:lnSpc>
                        <a:spcAft>
                          <a:spcPts val="0"/>
                        </a:spcAft>
                      </a:pP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gridSpan="2">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Abandono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hMerge="1">
                  <a:txBody>
                    <a:bodyPr/>
                    <a:lstStyle/>
                    <a:p>
                      <a:pPr algn="ctr" fontAlgn="auto">
                        <a:lnSpc>
                          <a:spcPct val="107000"/>
                        </a:lnSpc>
                        <a:spcAft>
                          <a:spcPts val="0"/>
                        </a:spcAft>
                      </a:pP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Promovidos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gridSpan="2">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Reprobados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hMerge="1">
                  <a:txBody>
                    <a:bodyPr/>
                    <a:lstStyle/>
                    <a:p>
                      <a:pPr algn="ctr" fontAlgn="auto">
                        <a:lnSpc>
                          <a:spcPct val="107000"/>
                        </a:lnSpc>
                        <a:spcAft>
                          <a:spcPts val="0"/>
                        </a:spcAft>
                      </a:pP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gridSpan="2">
                  <a:txBody>
                    <a:bodyPr/>
                    <a:lstStyle/>
                    <a:p>
                      <a:pPr algn="ctr" fontAlgn="auto">
                        <a:lnSpc>
                          <a:spcPct val="107000"/>
                        </a:lnSpc>
                        <a:spcAft>
                          <a:spcPts val="0"/>
                        </a:spcAft>
                      </a:pPr>
                      <a:r>
                        <a:rPr lang="es-DO" sz="14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Sobreedad</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hMerge="1">
                  <a:txBody>
                    <a:bodyPr/>
                    <a:lstStyle/>
                    <a:p>
                      <a:pPr algn="ctr" fontAlgn="auto">
                        <a:lnSpc>
                          <a:spcPct val="107000"/>
                        </a:lnSpc>
                        <a:spcAft>
                          <a:spcPts val="0"/>
                        </a:spcAft>
                      </a:pP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Abandono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extLst>
                  <a:ext uri="{0D108BD9-81ED-4DB2-BD59-A6C34878D82A}">
                    <a16:rowId xmlns:a16="http://schemas.microsoft.com/office/drawing/2014/main" val="3457818153"/>
                  </a:ext>
                </a:extLst>
              </a:tr>
              <a:tr h="190500">
                <a:tc>
                  <a:txBody>
                    <a:bodyPr/>
                    <a:lstStyle/>
                    <a:p>
                      <a:pPr algn="ctr" fontAlgn="auto">
                        <a:lnSpc>
                          <a:spcPct val="107000"/>
                        </a:lnSpc>
                        <a:spcAft>
                          <a:spcPts val="0"/>
                        </a:spcAft>
                      </a:pP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Básico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6">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Medio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310700"/>
                  </a:ext>
                </a:extLst>
              </a:tr>
              <a:tr h="190500">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2012-2013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442981"/>
                  </a:ext>
                </a:extLst>
              </a:tr>
              <a:tr h="190500">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2013-2014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3360266"/>
                  </a:ext>
                </a:extLst>
              </a:tr>
              <a:tr h="190500">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2014-2015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83181939"/>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2015-2016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50603647"/>
                  </a:ext>
                </a:extLst>
              </a:tr>
              <a:tr h="190500">
                <a:tc>
                  <a:txBody>
                    <a:bodyPr/>
                    <a:lstStyle/>
                    <a:p>
                      <a:pPr algn="ctr" fontAlgn="auto">
                        <a:lnSpc>
                          <a:spcPct val="107000"/>
                        </a:lnSpc>
                        <a:spcAft>
                          <a:spcPts val="0"/>
                        </a:spcAft>
                      </a:pP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7">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Primario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6">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Secundario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24581685"/>
                  </a:ext>
                </a:extLst>
              </a:tr>
              <a:tr h="115759">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2015-2016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4882262"/>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2016-2017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gridSpan="2">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1385721"/>
                  </a:ext>
                </a:extLst>
              </a:tr>
            </a:tbl>
          </a:graphicData>
        </a:graphic>
      </p:graphicFrame>
      <p:pic>
        <p:nvPicPr>
          <p:cNvPr id="24"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7</a:t>
            </a:fld>
            <a:endParaRPr lang="en-US"/>
          </a:p>
        </p:txBody>
      </p:sp>
    </p:spTree>
    <p:extLst>
      <p:ext uri="{BB962C8B-B14F-4D97-AF65-F5344CB8AC3E}">
        <p14:creationId xmlns:p14="http://schemas.microsoft.com/office/powerpoint/2010/main" val="2729122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TOP-11.jpg">
            <a:extLst>
              <a:ext uri="{FF2B5EF4-FFF2-40B4-BE49-F238E27FC236}">
                <a16:creationId xmlns:a16="http://schemas.microsoft.com/office/drawing/2014/main" id="{281A0A78-1D78-4F0B-B704-D310FA11B7A0}"/>
              </a:ext>
            </a:extLst>
          </p:cNvPr>
          <p:cNvPicPr>
            <a:picLocks noChangeAspect="1"/>
          </p:cNvPicPr>
          <p:nvPr/>
        </p:nvPicPr>
        <p:blipFill rotWithShape="1">
          <a:blip r:embed="rId2">
            <a:extLst>
              <a:ext uri="{28A0092B-C50C-407E-A947-70E740481C1C}">
                <a14:useLocalDpi xmlns:a14="http://schemas.microsoft.com/office/drawing/2010/main" val="0"/>
              </a:ext>
            </a:extLst>
          </a:blip>
          <a:srcRect b="79897"/>
          <a:stretch/>
        </p:blipFill>
        <p:spPr>
          <a:xfrm>
            <a:off x="-1" y="-166"/>
            <a:ext cx="9144001" cy="595588"/>
          </a:xfrm>
          <a:prstGeom prst="rect">
            <a:avLst/>
          </a:prstGeom>
        </p:spPr>
      </p:pic>
      <p:graphicFrame>
        <p:nvGraphicFramePr>
          <p:cNvPr id="5" name="Tabla 8">
            <a:extLst>
              <a:ext uri="{FF2B5EF4-FFF2-40B4-BE49-F238E27FC236}">
                <a16:creationId xmlns:a16="http://schemas.microsoft.com/office/drawing/2014/main" id="{B1E78ED7-9A9C-427D-A02B-014FEA71252A}"/>
              </a:ext>
            </a:extLst>
          </p:cNvPr>
          <p:cNvGraphicFramePr>
            <a:graphicFrameLocks noGrp="1"/>
          </p:cNvGraphicFramePr>
          <p:nvPr>
            <p:extLst>
              <p:ext uri="{D42A27DB-BD31-4B8C-83A1-F6EECF244321}">
                <p14:modId xmlns:p14="http://schemas.microsoft.com/office/powerpoint/2010/main" val="947488899"/>
              </p:ext>
            </p:extLst>
          </p:nvPr>
        </p:nvGraphicFramePr>
        <p:xfrm>
          <a:off x="500150" y="795889"/>
          <a:ext cx="8322775" cy="4116158"/>
        </p:xfrm>
        <a:graphic>
          <a:graphicData uri="http://schemas.openxmlformats.org/drawingml/2006/table">
            <a:tbl>
              <a:tblPr firstRow="1" firstCol="1" bandRow="1">
                <a:tableStyleId>{72833802-FEF1-4C79-8D5D-14CF1EAF98D9}</a:tableStyleId>
              </a:tblPr>
              <a:tblGrid>
                <a:gridCol w="893854">
                  <a:extLst>
                    <a:ext uri="{9D8B030D-6E8A-4147-A177-3AD203B41FA5}">
                      <a16:colId xmlns:a16="http://schemas.microsoft.com/office/drawing/2014/main" val="2563842403"/>
                    </a:ext>
                  </a:extLst>
                </a:gridCol>
                <a:gridCol w="4189668">
                  <a:extLst>
                    <a:ext uri="{9D8B030D-6E8A-4147-A177-3AD203B41FA5}">
                      <a16:colId xmlns:a16="http://schemas.microsoft.com/office/drawing/2014/main" val="739157487"/>
                    </a:ext>
                  </a:extLst>
                </a:gridCol>
                <a:gridCol w="2864450">
                  <a:extLst>
                    <a:ext uri="{9D8B030D-6E8A-4147-A177-3AD203B41FA5}">
                      <a16:colId xmlns:a16="http://schemas.microsoft.com/office/drawing/2014/main" val="804984750"/>
                    </a:ext>
                  </a:extLst>
                </a:gridCol>
                <a:gridCol w="374803">
                  <a:extLst>
                    <a:ext uri="{9D8B030D-6E8A-4147-A177-3AD203B41FA5}">
                      <a16:colId xmlns:a16="http://schemas.microsoft.com/office/drawing/2014/main" val="3342744316"/>
                    </a:ext>
                  </a:extLst>
                </a:gridCol>
              </a:tblGrid>
              <a:tr h="285837">
                <a:tc gridSpan="2">
                  <a:txBody>
                    <a:bodyPr/>
                    <a:lstStyle/>
                    <a:p>
                      <a:pPr marL="72000" fontAlgn="auto">
                        <a:lnSpc>
                          <a:spcPct val="107000"/>
                        </a:lnSpc>
                        <a:spcAft>
                          <a:spcPts val="0"/>
                        </a:spcAft>
                      </a:pPr>
                      <a:r>
                        <a:rPr lang="es-DO" sz="1400" dirty="0">
                          <a:effectLst/>
                        </a:rPr>
                        <a:t>Propuestas </a:t>
                      </a:r>
                      <a:r>
                        <a:rPr lang="es-DO" sz="1400" b="1" i="0" kern="1200" dirty="0" err="1">
                          <a:solidFill>
                            <a:schemeClr val="bg1"/>
                          </a:solidFill>
                          <a:effectLst/>
                          <a:latin typeface="+mn-lt"/>
                          <a:ea typeface="+mn-ea"/>
                          <a:cs typeface="+mn-cs"/>
                        </a:rPr>
                        <a:t>World</a:t>
                      </a:r>
                      <a:r>
                        <a:rPr lang="es-DO" sz="1400" b="1" i="0" kern="1200" dirty="0">
                          <a:solidFill>
                            <a:schemeClr val="bg1"/>
                          </a:solidFill>
                          <a:effectLst/>
                          <a:latin typeface="+mn-lt"/>
                          <a:ea typeface="+mn-ea"/>
                          <a:cs typeface="+mn-cs"/>
                        </a:rPr>
                        <a:t> </a:t>
                      </a:r>
                      <a:r>
                        <a:rPr lang="es-DO" sz="1400" b="1" i="0" kern="1200" dirty="0" err="1">
                          <a:solidFill>
                            <a:schemeClr val="bg1"/>
                          </a:solidFill>
                          <a:effectLst/>
                          <a:latin typeface="+mn-lt"/>
                          <a:ea typeface="+mn-ea"/>
                          <a:cs typeface="+mn-cs"/>
                        </a:rPr>
                        <a:t>Development</a:t>
                      </a:r>
                      <a:r>
                        <a:rPr lang="es-DO" sz="1400" b="1" i="0" kern="1200" dirty="0">
                          <a:solidFill>
                            <a:schemeClr val="bg1"/>
                          </a:solidFill>
                          <a:effectLst/>
                          <a:latin typeface="+mn-lt"/>
                          <a:ea typeface="+mn-ea"/>
                          <a:cs typeface="+mn-cs"/>
                        </a:rPr>
                        <a:t> </a:t>
                      </a:r>
                      <a:r>
                        <a:rPr lang="es-DO" sz="1400" b="1" i="0" kern="1200" dirty="0" err="1">
                          <a:solidFill>
                            <a:schemeClr val="bg1"/>
                          </a:solidFill>
                          <a:effectLst/>
                          <a:latin typeface="+mn-lt"/>
                          <a:ea typeface="+mn-ea"/>
                          <a:cs typeface="+mn-cs"/>
                        </a:rPr>
                        <a:t>Report</a:t>
                      </a:r>
                      <a:r>
                        <a:rPr lang="es-DO" sz="1400" b="1" i="0" kern="1200" dirty="0">
                          <a:solidFill>
                            <a:schemeClr val="bg1"/>
                          </a:solidFill>
                          <a:effectLst/>
                          <a:latin typeface="+mn-lt"/>
                          <a:ea typeface="+mn-ea"/>
                          <a:cs typeface="+mn-cs"/>
                        </a:rPr>
                        <a:t> (</a:t>
                      </a:r>
                      <a:r>
                        <a:rPr lang="es-DO" sz="1400" dirty="0">
                          <a:effectLst/>
                        </a:rPr>
                        <a:t>WDR) y McKinsey (MCK)</a:t>
                      </a:r>
                      <a:endParaRPr lang="es-DO" sz="1400" dirty="0">
                        <a:solidFill>
                          <a:schemeClr val="tx1"/>
                        </a:solidFill>
                        <a:effectLst/>
                        <a:latin typeface="+mn-lt"/>
                        <a:ea typeface="Calibri" panose="020F0502020204030204" pitchFamily="34" charset="0"/>
                        <a:cs typeface="Arial"/>
                      </a:endParaRPr>
                    </a:p>
                  </a:txBody>
                  <a:tcPr marL="0" marR="0" marT="0" marB="0"/>
                </a:tc>
                <a:tc hMerge="1">
                  <a:txBody>
                    <a:bodyPr/>
                    <a:lstStyle/>
                    <a:p>
                      <a:pPr algn="ctr" fontAlgn="auto">
                        <a:lnSpc>
                          <a:spcPct val="107000"/>
                        </a:lnSpc>
                        <a:spcAft>
                          <a:spcPts val="0"/>
                        </a:spcAft>
                      </a:pPr>
                      <a:endParaRPr lang="es-D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marL="72000" algn="l" fontAlgn="auto">
                        <a:lnSpc>
                          <a:spcPct val="107000"/>
                        </a:lnSpc>
                        <a:spcAft>
                          <a:spcPts val="0"/>
                        </a:spcAft>
                      </a:pPr>
                      <a:r>
                        <a:rPr lang="es-DO" sz="1400" dirty="0">
                          <a:effectLst/>
                        </a:rPr>
                        <a:t>Avances </a:t>
                      </a:r>
                      <a:endParaRPr lang="es-DO" sz="1400" dirty="0">
                        <a:solidFill>
                          <a:schemeClr val="tx1"/>
                        </a:solidFill>
                        <a:effectLst/>
                        <a:latin typeface="+mn-lt"/>
                        <a:ea typeface="Calibri" panose="020F0502020204030204" pitchFamily="34" charset="0"/>
                        <a:cs typeface="Arial"/>
                      </a:endParaRPr>
                    </a:p>
                  </a:txBody>
                  <a:tcPr marL="0" marR="0" marT="0" marB="0" anchor="ctr"/>
                </a:tc>
                <a:tc>
                  <a:txBody>
                    <a:bodyPr/>
                    <a:lstStyle/>
                    <a:p>
                      <a:pPr algn="ctr" fontAlgn="auto">
                        <a:lnSpc>
                          <a:spcPct val="107000"/>
                        </a:lnSpc>
                        <a:spcAft>
                          <a:spcPts val="0"/>
                        </a:spcAft>
                      </a:pP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3457818153"/>
                  </a:ext>
                </a:extLst>
              </a:tr>
              <a:tr h="760513">
                <a:tc>
                  <a:txBody>
                    <a:bodyPr/>
                    <a:lstStyle/>
                    <a:p>
                      <a:pPr marL="72000" fontAlgn="auto">
                        <a:lnSpc>
                          <a:spcPct val="107000"/>
                        </a:lnSpc>
                        <a:spcAft>
                          <a:spcPts val="0"/>
                        </a:spcAft>
                      </a:pPr>
                      <a:r>
                        <a:rPr lang="es-ES" sz="1400" dirty="0">
                          <a:effectLst/>
                        </a:rPr>
                        <a:t>WDR/</a:t>
                      </a:r>
                      <a:r>
                        <a:rPr lang="es-ES" sz="1400" dirty="0" err="1">
                          <a:effectLst/>
                        </a:rPr>
                        <a:t>McK</a:t>
                      </a:r>
                      <a:endParaRPr lang="es-DO" sz="1400" b="0" dirty="0">
                        <a:solidFill>
                          <a:schemeClr val="tx1"/>
                        </a:solidFill>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Establecer evaluaciones de aprendizaje para ayudar a los docentes a orientar a los estudiantes, mejorar la gestión del sistema y concentrar la atención de la sociedad en el aprendizaje.</a:t>
                      </a:r>
                      <a:endParaRPr lang="es-DO" sz="1400" dirty="0">
                        <a:solidFill>
                          <a:schemeClr val="tx1"/>
                        </a:solidFill>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Sistema de evaluaciones diagnósticas censales al final de cada ciclo. Resultados disponibles por centro.</a:t>
                      </a:r>
                      <a:endParaRPr lang="es-DO" sz="1400" dirty="0">
                        <a:solidFill>
                          <a:schemeClr val="tx1"/>
                        </a:solidFill>
                        <a:effectLst/>
                        <a:latin typeface="+mn-lt"/>
                        <a:ea typeface="Calibri" panose="020F0502020204030204" pitchFamily="34" charset="0"/>
                        <a:cs typeface="Arial"/>
                      </a:endParaRPr>
                    </a:p>
                  </a:txBody>
                  <a:tcPr marL="0" marR="0" marT="0" marB="0"/>
                </a:tc>
                <a:tc>
                  <a:txBody>
                    <a:bodyPr/>
                    <a:lstStyle/>
                    <a:p>
                      <a:pPr algn="ctr">
                        <a:lnSpc>
                          <a:spcPct val="107000"/>
                        </a:lnSpc>
                        <a:spcAft>
                          <a:spcPts val="800"/>
                        </a:spcAft>
                      </a:pPr>
                      <a:r>
                        <a:rPr lang="es-ES" sz="1400" dirty="0">
                          <a:effectLst/>
                        </a:rPr>
                        <a:t>x</a:t>
                      </a: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3583181939"/>
                  </a:ext>
                </a:extLst>
              </a:tr>
              <a:tr h="421764">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ES" sz="1400" dirty="0">
                          <a:effectLst/>
                        </a:rPr>
                        <a:t>WDR/</a:t>
                      </a:r>
                      <a:r>
                        <a:rPr lang="es-ES" sz="1400" dirty="0" err="1">
                          <a:effectLst/>
                        </a:rPr>
                        <a:t>McK</a:t>
                      </a:r>
                      <a:endParaRPr lang="es-DO" sz="1400" dirty="0">
                        <a:effectLst/>
                      </a:endParaRPr>
                    </a:p>
                    <a:p>
                      <a:pPr marL="72000" fontAlgn="auto">
                        <a:lnSpc>
                          <a:spcPct val="107000"/>
                        </a:lnSpc>
                        <a:spcAft>
                          <a:spcPts val="0"/>
                        </a:spcAft>
                      </a:pPr>
                      <a:endParaRPr lang="es-DO" sz="1400" b="0" dirty="0">
                        <a:solidFill>
                          <a:schemeClr val="tx1"/>
                        </a:solidFill>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Estudiantes presentes y preparados. Cobertura, necesidades básicas satisfechas, atención temprana.</a:t>
                      </a:r>
                      <a:endParaRPr lang="es-DO" sz="1400" i="0" dirty="0">
                        <a:solidFill>
                          <a:schemeClr val="tx1"/>
                        </a:solidFill>
                        <a:effectLst/>
                        <a:latin typeface="+mn-lt"/>
                        <a:ea typeface="Calibri" panose="020F0502020204030204" pitchFamily="34" charset="0"/>
                        <a:cs typeface="Arial"/>
                      </a:endParaRPr>
                    </a:p>
                  </a:txBody>
                  <a:tcPr marL="0" marR="0" marT="0" marB="0"/>
                </a:tc>
                <a:tc>
                  <a:txBody>
                    <a:bodyPr/>
                    <a:lstStyle/>
                    <a:p>
                      <a:pPr marL="72000" algn="l">
                        <a:lnSpc>
                          <a:spcPct val="107000"/>
                        </a:lnSpc>
                        <a:spcAft>
                          <a:spcPts val="800"/>
                        </a:spcAft>
                      </a:pPr>
                      <a:r>
                        <a:rPr lang="es-ES" sz="1400" dirty="0">
                          <a:effectLst/>
                        </a:rPr>
                        <a:t>Jornada Extendida, Atención Integral a la Primera Infancia, cobertura Preprimario.</a:t>
                      </a:r>
                      <a:endParaRPr lang="es-DO" sz="1400" dirty="0">
                        <a:solidFill>
                          <a:schemeClr val="tx1"/>
                        </a:solidFill>
                        <a:effectLst/>
                        <a:latin typeface="+mn-lt"/>
                        <a:ea typeface="Calibri" panose="020F0502020204030204" pitchFamily="34" charset="0"/>
                        <a:cs typeface="Arial"/>
                      </a:endParaRPr>
                    </a:p>
                  </a:txBody>
                  <a:tcPr marL="0" marR="0" marT="0" marB="0"/>
                </a:tc>
                <a:tc>
                  <a:txBody>
                    <a:bodyPr/>
                    <a:lstStyle/>
                    <a:p>
                      <a:pPr algn="ctr">
                        <a:lnSpc>
                          <a:spcPct val="107000"/>
                        </a:lnSpc>
                        <a:spcAft>
                          <a:spcPts val="800"/>
                        </a:spcAft>
                      </a:pPr>
                      <a:r>
                        <a:rPr lang="es-ES" sz="1400" dirty="0">
                          <a:effectLst/>
                        </a:rPr>
                        <a:t>x</a:t>
                      </a: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311017711"/>
                  </a:ext>
                </a:extLst>
              </a:tr>
              <a:tr h="41906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ES" sz="1400" dirty="0">
                          <a:effectLst/>
                        </a:rPr>
                        <a:t>WDR/</a:t>
                      </a:r>
                      <a:r>
                        <a:rPr lang="es-ES" sz="1400" dirty="0" err="1">
                          <a:effectLst/>
                        </a:rPr>
                        <a:t>McK</a:t>
                      </a:r>
                      <a:endParaRPr lang="es-DO" sz="1400" dirty="0">
                        <a:effectLst/>
                      </a:endParaRPr>
                    </a:p>
                    <a:p>
                      <a:pPr marL="72000" fontAlgn="auto">
                        <a:lnSpc>
                          <a:spcPct val="107000"/>
                        </a:lnSpc>
                        <a:spcAft>
                          <a:spcPts val="0"/>
                        </a:spcAft>
                      </a:pPr>
                      <a:endParaRPr lang="es-DO" sz="1400" b="0" dirty="0">
                        <a:solidFill>
                          <a:schemeClr val="tx1"/>
                        </a:solidFill>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Docentes capacitados. Docentes talentosos, formación continua con mentores/acompañamiento.</a:t>
                      </a:r>
                      <a:endParaRPr lang="es-DO" sz="1400" dirty="0">
                        <a:solidFill>
                          <a:schemeClr val="tx1"/>
                        </a:solidFill>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Programa Docentes de Excelencia, Formación situada en la escuela.</a:t>
                      </a:r>
                      <a:endParaRPr lang="es-DO" sz="1400" dirty="0">
                        <a:solidFill>
                          <a:schemeClr val="tx1"/>
                        </a:solidFill>
                        <a:effectLst/>
                        <a:latin typeface="+mn-lt"/>
                        <a:ea typeface="Calibri" panose="020F0502020204030204" pitchFamily="34" charset="0"/>
                        <a:cs typeface="Arial"/>
                      </a:endParaRPr>
                    </a:p>
                  </a:txBody>
                  <a:tcPr marL="0" marR="0" marT="0" marB="0"/>
                </a:tc>
                <a:tc>
                  <a:txBody>
                    <a:bodyPr/>
                    <a:lstStyle/>
                    <a:p>
                      <a:pPr algn="ctr">
                        <a:lnSpc>
                          <a:spcPct val="107000"/>
                        </a:lnSpc>
                        <a:spcAft>
                          <a:spcPts val="800"/>
                        </a:spcAft>
                      </a:pPr>
                      <a:r>
                        <a:rPr lang="es-ES" sz="1400" dirty="0">
                          <a:effectLst/>
                        </a:rPr>
                        <a:t>x</a:t>
                      </a: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45374026"/>
                  </a:ext>
                </a:extLst>
              </a:tr>
              <a:tr h="583027">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ES" sz="1400" dirty="0">
                          <a:effectLst/>
                        </a:rPr>
                        <a:t>WDR/</a:t>
                      </a:r>
                      <a:r>
                        <a:rPr lang="es-ES" sz="1400" dirty="0" err="1">
                          <a:effectLst/>
                        </a:rPr>
                        <a:t>McK</a:t>
                      </a:r>
                      <a:endParaRPr lang="es-DO" sz="1400" dirty="0">
                        <a:effectLst/>
                      </a:endParaRPr>
                    </a:p>
                    <a:p>
                      <a:pPr marL="72000" fontAlgn="auto">
                        <a:lnSpc>
                          <a:spcPct val="107000"/>
                        </a:lnSpc>
                        <a:spcAft>
                          <a:spcPts val="0"/>
                        </a:spcAft>
                      </a:pPr>
                      <a:endParaRPr lang="es-DO" sz="1400" b="0" dirty="0">
                        <a:solidFill>
                          <a:schemeClr val="tx1"/>
                        </a:solidFill>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Docentes motivados. </a:t>
                      </a:r>
                      <a:r>
                        <a:rPr lang="es-ES" sz="1400" dirty="0"/>
                        <a:t>Incentivos por alto desempeño.</a:t>
                      </a:r>
                      <a:endParaRPr lang="es-ES" sz="1400" dirty="0">
                        <a:solidFill>
                          <a:schemeClr val="tx1"/>
                        </a:solidFill>
                        <a:latin typeface="+mn-lt"/>
                        <a:cs typeface="Arial"/>
                      </a:endParaRPr>
                    </a:p>
                  </a:txBody>
                  <a:tcPr marL="0" marR="0" marT="0" marB="0"/>
                </a:tc>
                <a:tc>
                  <a:txBody>
                    <a:bodyPr/>
                    <a:lstStyle/>
                    <a:p>
                      <a:pPr marL="72000" algn="l">
                        <a:lnSpc>
                          <a:spcPct val="107000"/>
                        </a:lnSpc>
                        <a:spcAft>
                          <a:spcPts val="800"/>
                        </a:spcAft>
                      </a:pPr>
                      <a:r>
                        <a:rPr lang="es-ES" sz="1400" dirty="0">
                          <a:effectLst/>
                        </a:rPr>
                        <a:t>Salarios competitivos; evaluación del desempeño, pero no basada en resultados.</a:t>
                      </a:r>
                      <a:endParaRPr lang="es-DO" sz="1400" dirty="0">
                        <a:solidFill>
                          <a:schemeClr val="tx1"/>
                        </a:solidFill>
                        <a:effectLst/>
                        <a:latin typeface="+mn-lt"/>
                        <a:ea typeface="Calibri" panose="020F0502020204030204" pitchFamily="34" charset="0"/>
                        <a:cs typeface="Arial"/>
                      </a:endParaRPr>
                    </a:p>
                  </a:txBody>
                  <a:tcPr marL="0" marR="0" marT="0" marB="0"/>
                </a:tc>
                <a:tc>
                  <a:txBody>
                    <a:bodyPr/>
                    <a:lstStyle/>
                    <a:p>
                      <a:pPr algn="ctr">
                        <a:lnSpc>
                          <a:spcPct val="107000"/>
                        </a:lnSpc>
                        <a:spcAft>
                          <a:spcPts val="800"/>
                        </a:spcAft>
                      </a:pPr>
                      <a:r>
                        <a:rPr lang="es-ES" sz="1400" dirty="0">
                          <a:effectLst/>
                        </a:rPr>
                        <a:t>x</a:t>
                      </a: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2287201466"/>
                  </a:ext>
                </a:extLst>
              </a:tr>
              <a:tr h="936123">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ES" sz="1400" dirty="0">
                          <a:effectLst/>
                        </a:rPr>
                        <a:t>WDR/</a:t>
                      </a:r>
                      <a:r>
                        <a:rPr lang="es-ES" sz="1400" dirty="0" err="1">
                          <a:effectLst/>
                        </a:rPr>
                        <a:t>McK</a:t>
                      </a:r>
                      <a:endParaRPr lang="es-DO" sz="1400" dirty="0">
                        <a:effectLst/>
                      </a:endParaRPr>
                    </a:p>
                    <a:p>
                      <a:pPr marL="72000" fontAlgn="auto">
                        <a:lnSpc>
                          <a:spcPct val="107000"/>
                        </a:lnSpc>
                        <a:spcAft>
                          <a:spcPts val="0"/>
                        </a:spcAft>
                      </a:pPr>
                      <a:endParaRPr lang="es-DO" sz="1400" b="0" dirty="0">
                        <a:solidFill>
                          <a:schemeClr val="tx1"/>
                        </a:solidFill>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dirty="0">
                          <a:effectLst/>
                        </a:rPr>
                        <a:t>Insumos. </a:t>
                      </a:r>
                      <a:r>
                        <a:rPr lang="es-ES" sz="1400" dirty="0"/>
                        <a:t>Lecciones preparadas prescriptivas:  </a:t>
                      </a:r>
                      <a:r>
                        <a:rPr lang="es-ES" sz="1400" kern="1200" dirty="0">
                          <a:effectLst/>
                        </a:rPr>
                        <a:t>materiales de aprendizaje que les permite a los docentes ejecutar las lecciones en lugar de elaborarlas;</a:t>
                      </a:r>
                      <a:r>
                        <a:rPr lang="es-ES" sz="1400" dirty="0"/>
                        <a:t> libros de texto; </a:t>
                      </a:r>
                      <a:r>
                        <a:rPr lang="es-ES" sz="1400" kern="1200" dirty="0">
                          <a:effectLst/>
                        </a:rPr>
                        <a:t>tecnologías que ayuden a los docentes a enseñar al nivel del estudiante.</a:t>
                      </a:r>
                      <a:endParaRPr lang="es-DO" sz="1400" dirty="0">
                        <a:solidFill>
                          <a:schemeClr val="tx1"/>
                        </a:solidFill>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Planificaciones prescriptivas limitadas, falta de libros de texto actualizados. Avance insuficiente de República Digital.</a:t>
                      </a:r>
                      <a:endParaRPr lang="es-DO" sz="1400" dirty="0">
                        <a:solidFill>
                          <a:schemeClr val="tx1"/>
                        </a:solidFill>
                        <a:effectLst/>
                        <a:latin typeface="+mn-lt"/>
                        <a:ea typeface="Calibri" panose="020F0502020204030204" pitchFamily="34" charset="0"/>
                        <a:cs typeface="Arial"/>
                      </a:endParaRPr>
                    </a:p>
                  </a:txBody>
                  <a:tcPr marL="0" marR="0" marT="0" marB="0"/>
                </a:tc>
                <a:tc>
                  <a:txBody>
                    <a:bodyPr/>
                    <a:lstStyle/>
                    <a:p>
                      <a:pPr algn="ctr">
                        <a:lnSpc>
                          <a:spcPct val="107000"/>
                        </a:lnSpc>
                        <a:spcAft>
                          <a:spcPts val="800"/>
                        </a:spcAft>
                      </a:pPr>
                      <a:r>
                        <a:rPr lang="es-ES" sz="1400" dirty="0">
                          <a:effectLst/>
                        </a:rPr>
                        <a:t>x</a:t>
                      </a:r>
                      <a:endParaRPr lang="es-DO" sz="1400" dirty="0">
                        <a:solidFill>
                          <a:schemeClr val="tx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942465394"/>
                  </a:ext>
                </a:extLst>
              </a:tr>
            </a:tbl>
          </a:graphicData>
        </a:graphic>
      </p:graphicFrame>
      <p:sp>
        <p:nvSpPr>
          <p:cNvPr id="2" name="Marcador de número de diapositiva 1"/>
          <p:cNvSpPr>
            <a:spLocks noGrp="1"/>
          </p:cNvSpPr>
          <p:nvPr>
            <p:ph type="sldNum" sz="quarter" idx="12"/>
          </p:nvPr>
        </p:nvSpPr>
        <p:spPr>
          <a:xfrm>
            <a:off x="6553200" y="4869656"/>
            <a:ext cx="2133600" cy="273844"/>
          </a:xfrm>
        </p:spPr>
        <p:txBody>
          <a:bodyPr/>
          <a:lstStyle/>
          <a:p>
            <a:fld id="{A4124D19-2283-FC49-A358-736FA83B63DF}" type="slidenum">
              <a:rPr lang="en-US" smtClean="0"/>
              <a:t>70</a:t>
            </a:fld>
            <a:endParaRPr lang="en-US" dirty="0"/>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9" name="Rectángulo 6">
            <a:extLst>
              <a:ext uri="{FF2B5EF4-FFF2-40B4-BE49-F238E27FC236}">
                <a16:creationId xmlns:a16="http://schemas.microsoft.com/office/drawing/2014/main" id="{49D09178-DB8F-49B0-AB8F-496F808AE6A4}"/>
              </a:ext>
            </a:extLst>
          </p:cNvPr>
          <p:cNvSpPr/>
          <p:nvPr/>
        </p:nvSpPr>
        <p:spPr>
          <a:xfrm rot="5400000">
            <a:off x="2753196" y="-1177517"/>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ANÁLISIS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80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8">
            <a:extLst>
              <a:ext uri="{FF2B5EF4-FFF2-40B4-BE49-F238E27FC236}">
                <a16:creationId xmlns:a16="http://schemas.microsoft.com/office/drawing/2014/main" id="{B1E78ED7-9A9C-427D-A02B-014FEA71252A}"/>
              </a:ext>
            </a:extLst>
          </p:cNvPr>
          <p:cNvGraphicFramePr>
            <a:graphicFrameLocks noGrp="1"/>
          </p:cNvGraphicFramePr>
          <p:nvPr>
            <p:extLst>
              <p:ext uri="{D42A27DB-BD31-4B8C-83A1-F6EECF244321}">
                <p14:modId xmlns:p14="http://schemas.microsoft.com/office/powerpoint/2010/main" val="3646694101"/>
              </p:ext>
            </p:extLst>
          </p:nvPr>
        </p:nvGraphicFramePr>
        <p:xfrm>
          <a:off x="500150" y="769237"/>
          <a:ext cx="8322774" cy="3371880"/>
        </p:xfrm>
        <a:graphic>
          <a:graphicData uri="http://schemas.openxmlformats.org/drawingml/2006/table">
            <a:tbl>
              <a:tblPr firstRow="1" firstCol="1" bandRow="1">
                <a:tableStyleId>{72833802-FEF1-4C79-8D5D-14CF1EAF98D9}</a:tableStyleId>
              </a:tblPr>
              <a:tblGrid>
                <a:gridCol w="871450">
                  <a:extLst>
                    <a:ext uri="{9D8B030D-6E8A-4147-A177-3AD203B41FA5}">
                      <a16:colId xmlns:a16="http://schemas.microsoft.com/office/drawing/2014/main" val="2563842403"/>
                    </a:ext>
                  </a:extLst>
                </a:gridCol>
                <a:gridCol w="4075206">
                  <a:extLst>
                    <a:ext uri="{9D8B030D-6E8A-4147-A177-3AD203B41FA5}">
                      <a16:colId xmlns:a16="http://schemas.microsoft.com/office/drawing/2014/main" val="739157487"/>
                    </a:ext>
                  </a:extLst>
                </a:gridCol>
                <a:gridCol w="2985479">
                  <a:extLst>
                    <a:ext uri="{9D8B030D-6E8A-4147-A177-3AD203B41FA5}">
                      <a16:colId xmlns:a16="http://schemas.microsoft.com/office/drawing/2014/main" val="804984750"/>
                    </a:ext>
                  </a:extLst>
                </a:gridCol>
                <a:gridCol w="390639">
                  <a:extLst>
                    <a:ext uri="{9D8B030D-6E8A-4147-A177-3AD203B41FA5}">
                      <a16:colId xmlns:a16="http://schemas.microsoft.com/office/drawing/2014/main" val="3342744316"/>
                    </a:ext>
                  </a:extLst>
                </a:gridCol>
              </a:tblGrid>
              <a:tr h="215767">
                <a:tc gridSpan="2">
                  <a:txBody>
                    <a:bodyPr/>
                    <a:lstStyle/>
                    <a:p>
                      <a:pPr marL="72000" algn="l" fontAlgn="auto">
                        <a:lnSpc>
                          <a:spcPct val="107000"/>
                        </a:lnSpc>
                        <a:spcAft>
                          <a:spcPts val="0"/>
                        </a:spcAft>
                      </a:pPr>
                      <a:r>
                        <a:rPr lang="es-DO" sz="1400" dirty="0">
                          <a:effectLst/>
                        </a:rPr>
                        <a:t>Propuestas </a:t>
                      </a:r>
                      <a:r>
                        <a:rPr lang="es-DO" sz="1400" b="1" i="0" kern="1200" dirty="0" err="1">
                          <a:solidFill>
                            <a:schemeClr val="bg1"/>
                          </a:solidFill>
                          <a:effectLst/>
                          <a:latin typeface="+mn-lt"/>
                          <a:ea typeface="+mn-ea"/>
                          <a:cs typeface="+mn-cs"/>
                        </a:rPr>
                        <a:t>World</a:t>
                      </a:r>
                      <a:r>
                        <a:rPr lang="es-DO" sz="1400" b="1" i="0" kern="1200" dirty="0">
                          <a:solidFill>
                            <a:schemeClr val="bg1"/>
                          </a:solidFill>
                          <a:effectLst/>
                          <a:latin typeface="+mn-lt"/>
                          <a:ea typeface="+mn-ea"/>
                          <a:cs typeface="+mn-cs"/>
                        </a:rPr>
                        <a:t> </a:t>
                      </a:r>
                      <a:r>
                        <a:rPr lang="es-DO" sz="1400" b="1" i="0" kern="1200" dirty="0" err="1">
                          <a:solidFill>
                            <a:schemeClr val="bg1"/>
                          </a:solidFill>
                          <a:effectLst/>
                          <a:latin typeface="+mn-lt"/>
                          <a:ea typeface="+mn-ea"/>
                          <a:cs typeface="+mn-cs"/>
                        </a:rPr>
                        <a:t>Development</a:t>
                      </a:r>
                      <a:r>
                        <a:rPr lang="es-DO" sz="1400" b="1" i="0" kern="1200" dirty="0">
                          <a:solidFill>
                            <a:schemeClr val="bg1"/>
                          </a:solidFill>
                          <a:effectLst/>
                          <a:latin typeface="+mn-lt"/>
                          <a:ea typeface="+mn-ea"/>
                          <a:cs typeface="+mn-cs"/>
                        </a:rPr>
                        <a:t> </a:t>
                      </a:r>
                      <a:r>
                        <a:rPr lang="es-DO" sz="1400" b="1" i="0" kern="1200" dirty="0" err="1">
                          <a:solidFill>
                            <a:schemeClr val="bg1"/>
                          </a:solidFill>
                          <a:effectLst/>
                          <a:latin typeface="+mn-lt"/>
                          <a:ea typeface="+mn-ea"/>
                          <a:cs typeface="+mn-cs"/>
                        </a:rPr>
                        <a:t>Report</a:t>
                      </a:r>
                      <a:r>
                        <a:rPr lang="es-DO" sz="1400" b="1" i="0" kern="1200" dirty="0">
                          <a:solidFill>
                            <a:schemeClr val="bg1"/>
                          </a:solidFill>
                          <a:effectLst/>
                          <a:latin typeface="+mn-lt"/>
                          <a:ea typeface="+mn-ea"/>
                          <a:cs typeface="+mn-cs"/>
                        </a:rPr>
                        <a:t> (</a:t>
                      </a:r>
                      <a:r>
                        <a:rPr lang="es-DO" sz="1400" dirty="0">
                          <a:effectLst/>
                        </a:rPr>
                        <a:t>WDR) y McKinsey (MCK</a:t>
                      </a:r>
                      <a:endParaRPr lang="es-DO" sz="1400" dirty="0">
                        <a:solidFill>
                          <a:schemeClr val="tx1"/>
                        </a:solidFill>
                        <a:effectLst/>
                        <a:latin typeface="+mn-lt"/>
                        <a:ea typeface="Calibri" panose="020F0502020204030204" pitchFamily="34" charset="0"/>
                        <a:cs typeface="Arial"/>
                      </a:endParaRPr>
                    </a:p>
                  </a:txBody>
                  <a:tcPr marL="0" marR="0" marT="0" marB="0" anchor="ctr"/>
                </a:tc>
                <a:tc hMerge="1">
                  <a:txBody>
                    <a:bodyPr/>
                    <a:lstStyle/>
                    <a:p>
                      <a:pPr algn="ctr" fontAlgn="auto">
                        <a:lnSpc>
                          <a:spcPct val="107000"/>
                        </a:lnSpc>
                        <a:spcAft>
                          <a:spcPts val="0"/>
                        </a:spcAft>
                      </a:pPr>
                      <a:endParaRPr lang="es-D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ED7D31"/>
                    </a:solidFill>
                  </a:tcPr>
                </a:tc>
                <a:tc>
                  <a:txBody>
                    <a:bodyPr/>
                    <a:lstStyle/>
                    <a:p>
                      <a:pPr marL="72000" algn="ctr" fontAlgn="auto">
                        <a:lnSpc>
                          <a:spcPct val="107000"/>
                        </a:lnSpc>
                        <a:spcAft>
                          <a:spcPts val="0"/>
                        </a:spcAft>
                      </a:pPr>
                      <a:r>
                        <a:rPr lang="es-DO" sz="1400" dirty="0">
                          <a:effectLst/>
                        </a:rPr>
                        <a:t>Avances </a:t>
                      </a:r>
                      <a:endParaRPr lang="es-DO" sz="1400" dirty="0">
                        <a:solidFill>
                          <a:schemeClr val="tx1"/>
                        </a:solidFill>
                        <a:effectLst/>
                        <a:latin typeface="+mn-lt"/>
                        <a:ea typeface="Calibri" panose="020F0502020204030204" pitchFamily="34" charset="0"/>
                        <a:cs typeface="Arial"/>
                      </a:endParaRPr>
                    </a:p>
                  </a:txBody>
                  <a:tcPr marL="0" marR="0" marT="0" marB="0" anchor="ctr"/>
                </a:tc>
                <a:tc>
                  <a:txBody>
                    <a:bodyPr/>
                    <a:lstStyle/>
                    <a:p>
                      <a:pPr algn="ctr" fontAlgn="auto">
                        <a:lnSpc>
                          <a:spcPct val="107000"/>
                        </a:lnSpc>
                        <a:spcAft>
                          <a:spcPts val="0"/>
                        </a:spcAft>
                      </a:pPr>
                      <a:endParaRPr lang="es-DO" sz="1400" dirty="0">
                        <a:solidFill>
                          <a:schemeClr val="bg1"/>
                        </a:solidFill>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3457818153"/>
                  </a:ext>
                </a:extLst>
              </a:tr>
              <a:tr h="441519">
                <a:tc>
                  <a:txBody>
                    <a:bodyPr/>
                    <a:lstStyle/>
                    <a:p>
                      <a:pPr marL="72000" fontAlgn="auto">
                        <a:lnSpc>
                          <a:spcPct val="107000"/>
                        </a:lnSpc>
                        <a:spcAft>
                          <a:spcPts val="0"/>
                        </a:spcAft>
                      </a:pPr>
                      <a:r>
                        <a:rPr lang="es-ES" sz="1400" dirty="0">
                          <a:effectLst/>
                        </a:rPr>
                        <a:t>WDR</a:t>
                      </a:r>
                      <a:endParaRPr lang="es-DO" sz="1400" b="0" dirty="0">
                        <a:effectLst/>
                        <a:latin typeface="+mn-lt"/>
                        <a:ea typeface="Calibri" panose="020F0502020204030204" pitchFamily="34" charset="0"/>
                        <a:cs typeface="Arial"/>
                      </a:endParaRPr>
                    </a:p>
                  </a:txBody>
                  <a:tcPr marL="0" marR="0" marT="0" marB="0"/>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Gobernanza. Fortalecer la capacidad de gestión y las facultades de los directores de escuela.</a:t>
                      </a:r>
                      <a:endParaRPr lang="es-DO" sz="1400" dirty="0">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Programa Formación Directores, Planes de Mejora, Manual de Centros.</a:t>
                      </a:r>
                      <a:endParaRPr lang="es-DO" sz="1400" dirty="0">
                        <a:effectLst/>
                        <a:latin typeface="+mn-lt"/>
                        <a:ea typeface="Calibri" panose="020F0502020204030204" pitchFamily="34" charset="0"/>
                        <a:cs typeface="Arial"/>
                      </a:endParaRPr>
                    </a:p>
                  </a:txBody>
                  <a:tcPr marL="0" marR="0" marT="0" marB="0" anchor="ctr"/>
                </a:tc>
                <a:tc>
                  <a:txBody>
                    <a:bodyPr/>
                    <a:lstStyle/>
                    <a:p>
                      <a:pPr algn="ctr">
                        <a:lnSpc>
                          <a:spcPct val="107000"/>
                        </a:lnSpc>
                        <a:spcAft>
                          <a:spcPts val="800"/>
                        </a:spcAft>
                      </a:pPr>
                      <a:r>
                        <a:rPr lang="es-ES" sz="1400" dirty="0">
                          <a:effectLst/>
                        </a:rPr>
                        <a:t>X</a:t>
                      </a:r>
                      <a:endParaRPr lang="es-DO" sz="1400" dirty="0">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504710107"/>
                  </a:ext>
                </a:extLst>
              </a:tr>
              <a:tr h="226406">
                <a:tc>
                  <a:txBody>
                    <a:bodyPr/>
                    <a:lstStyle/>
                    <a:p>
                      <a:pPr marL="72000" fontAlgn="auto">
                        <a:lnSpc>
                          <a:spcPct val="107000"/>
                        </a:lnSpc>
                        <a:spcAft>
                          <a:spcPts val="0"/>
                        </a:spcAft>
                      </a:pPr>
                      <a:r>
                        <a:rPr lang="es-ES" sz="1400" dirty="0" err="1">
                          <a:effectLst/>
                        </a:rPr>
                        <a:t>McK</a:t>
                      </a:r>
                      <a:endParaRPr lang="es-DO" sz="1400" b="0" dirty="0">
                        <a:effectLst/>
                        <a:latin typeface="+mn-lt"/>
                        <a:ea typeface="Calibri" panose="020F0502020204030204" pitchFamily="34" charset="0"/>
                        <a:cs typeface="Arial"/>
                      </a:endParaRPr>
                    </a:p>
                  </a:txBody>
                  <a:tcPr marL="0" marR="0" marT="0" marB="0" anchor="ctr"/>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Aumentar tiempo de instrucción. </a:t>
                      </a:r>
                      <a:endParaRPr lang="es-DO" sz="1400" dirty="0">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Jornada Extendida.</a:t>
                      </a:r>
                      <a:endParaRPr lang="es-DO" sz="1400" dirty="0">
                        <a:effectLst/>
                        <a:latin typeface="+mn-lt"/>
                        <a:ea typeface="Calibri" panose="020F0502020204030204" pitchFamily="34" charset="0"/>
                        <a:cs typeface="Arial"/>
                      </a:endParaRPr>
                    </a:p>
                  </a:txBody>
                  <a:tcPr marL="0" marR="0" marT="0" marB="0" anchor="ctr"/>
                </a:tc>
                <a:tc>
                  <a:txBody>
                    <a:bodyPr/>
                    <a:lstStyle/>
                    <a:p>
                      <a:pPr algn="ctr">
                        <a:lnSpc>
                          <a:spcPct val="107000"/>
                        </a:lnSpc>
                        <a:spcAft>
                          <a:spcPts val="800"/>
                        </a:spcAft>
                      </a:pPr>
                      <a:r>
                        <a:rPr lang="es-ES" sz="1400" dirty="0">
                          <a:effectLst/>
                        </a:rPr>
                        <a:t>X</a:t>
                      </a:r>
                      <a:endParaRPr lang="es-DO" sz="1400" dirty="0">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2144238357"/>
                  </a:ext>
                </a:extLst>
              </a:tr>
              <a:tr h="893023">
                <a:tc>
                  <a:txBody>
                    <a:bodyPr/>
                    <a:lstStyle/>
                    <a:p>
                      <a:pPr marL="72000" fontAlgn="auto">
                        <a:lnSpc>
                          <a:spcPct val="107000"/>
                        </a:lnSpc>
                        <a:spcAft>
                          <a:spcPts val="0"/>
                        </a:spcAft>
                      </a:pPr>
                      <a:r>
                        <a:rPr lang="es-ES" sz="1400" dirty="0" err="1">
                          <a:effectLst/>
                        </a:rPr>
                        <a:t>McK</a:t>
                      </a:r>
                      <a:endParaRPr lang="es-DO" sz="1400" b="0" dirty="0">
                        <a:effectLst/>
                        <a:latin typeface="+mn-lt"/>
                        <a:ea typeface="Calibri" panose="020F0502020204030204" pitchFamily="34" charset="0"/>
                        <a:cs typeface="Arial"/>
                      </a:endParaRPr>
                    </a:p>
                  </a:txBody>
                  <a:tcPr marL="0" marR="0" marT="0" marB="0" anchor="ctr"/>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Mejora de las infraestructuras e instalaciones. Instalaciones y los recursos escolares para alcanzar un estándar mínimo adecuado para promover la asistencia y el aprendizaje</a:t>
                      </a:r>
                      <a:endParaRPr lang="es-DO" sz="1400" dirty="0">
                        <a:effectLst/>
                        <a:latin typeface="+mn-lt"/>
                        <a:ea typeface="Calibri" panose="020F0502020204030204" pitchFamily="34" charset="0"/>
                        <a:cs typeface="Arial"/>
                      </a:endParaRPr>
                    </a:p>
                  </a:txBody>
                  <a:tcPr marL="0" marR="0" marT="0" marB="0" anchor="ctr"/>
                </a:tc>
                <a:tc>
                  <a:txBody>
                    <a:bodyPr/>
                    <a:lstStyle/>
                    <a:p>
                      <a:pPr marL="72000" algn="l">
                        <a:lnSpc>
                          <a:spcPct val="107000"/>
                        </a:lnSpc>
                        <a:spcAft>
                          <a:spcPts val="800"/>
                        </a:spcAft>
                      </a:pPr>
                      <a:r>
                        <a:rPr lang="es-ES" sz="1400" dirty="0">
                          <a:effectLst/>
                        </a:rPr>
                        <a:t>Programa de Edificaciones Escolares, Mantenimiento escolar.</a:t>
                      </a:r>
                      <a:endParaRPr lang="es-DO" sz="1400" dirty="0">
                        <a:effectLst/>
                        <a:latin typeface="+mn-lt"/>
                        <a:ea typeface="Calibri" panose="020F0502020204030204" pitchFamily="34" charset="0"/>
                        <a:cs typeface="Arial"/>
                      </a:endParaRPr>
                    </a:p>
                  </a:txBody>
                  <a:tcPr marL="0" marR="0" marT="0" marB="0" anchor="ctr"/>
                </a:tc>
                <a:tc>
                  <a:txBody>
                    <a:bodyPr/>
                    <a:lstStyle/>
                    <a:p>
                      <a:pPr algn="ctr">
                        <a:lnSpc>
                          <a:spcPct val="107000"/>
                        </a:lnSpc>
                        <a:spcAft>
                          <a:spcPts val="800"/>
                        </a:spcAft>
                      </a:pPr>
                      <a:r>
                        <a:rPr lang="es-ES" sz="1400" dirty="0">
                          <a:effectLst/>
                        </a:rPr>
                        <a:t>X</a:t>
                      </a:r>
                      <a:endParaRPr lang="es-DO" sz="1400" dirty="0">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3340252782"/>
                  </a:ext>
                </a:extLst>
              </a:tr>
              <a:tr h="667270">
                <a:tc>
                  <a:txBody>
                    <a:bodyPr/>
                    <a:lstStyle/>
                    <a:p>
                      <a:pPr marL="72000" marR="0" lvl="0" indent="0" algn="l" defTabSz="914400" rtl="0" eaLnBrk="1" fontAlgn="auto" latinLnBrk="0" hangingPunct="1">
                        <a:lnSpc>
                          <a:spcPct val="107000"/>
                        </a:lnSpc>
                        <a:spcBef>
                          <a:spcPts val="0"/>
                        </a:spcBef>
                        <a:spcAft>
                          <a:spcPts val="0"/>
                        </a:spcAft>
                        <a:buClrTx/>
                        <a:buSzTx/>
                        <a:buFontTx/>
                        <a:buNone/>
                        <a:tabLst/>
                        <a:defRPr/>
                      </a:pPr>
                      <a:r>
                        <a:rPr lang="es-ES" sz="1400" dirty="0" err="1">
                          <a:effectLst/>
                        </a:rPr>
                        <a:t>McK</a:t>
                      </a:r>
                      <a:endParaRPr lang="es-DO" sz="1400" dirty="0">
                        <a:effectLst/>
                      </a:endParaRPr>
                    </a:p>
                    <a:p>
                      <a:pPr marL="72000" fontAlgn="auto">
                        <a:lnSpc>
                          <a:spcPct val="107000"/>
                        </a:lnSpc>
                        <a:spcAft>
                          <a:spcPts val="0"/>
                        </a:spcAft>
                      </a:pPr>
                      <a:endParaRPr lang="es-DO" sz="1400" b="0" dirty="0">
                        <a:effectLst/>
                        <a:latin typeface="+mn-lt"/>
                        <a:ea typeface="Calibri" panose="020F0502020204030204" pitchFamily="34" charset="0"/>
                        <a:cs typeface="Arial"/>
                      </a:endParaRPr>
                    </a:p>
                  </a:txBody>
                  <a:tcPr marL="0" marR="0" marT="0" marB="0" anchor="ctr"/>
                </a:tc>
                <a:tc>
                  <a:txBody>
                    <a:bodyPr/>
                    <a:lstStyle/>
                    <a:p>
                      <a:pPr marL="72000" marR="0" lvl="0" indent="0" algn="l" defTabSz="914400" rtl="0" eaLnBrk="1" fontAlgn="auto" latinLnBrk="0" hangingPunct="1">
                        <a:lnSpc>
                          <a:spcPct val="107000"/>
                        </a:lnSpc>
                        <a:spcBef>
                          <a:spcPts val="0"/>
                        </a:spcBef>
                        <a:spcAft>
                          <a:spcPts val="800"/>
                        </a:spcAft>
                        <a:buClrTx/>
                        <a:buSzTx/>
                        <a:buFontTx/>
                        <a:buNone/>
                        <a:tabLst/>
                        <a:defRPr/>
                      </a:pPr>
                      <a:r>
                        <a:rPr lang="es-ES" sz="1400" kern="1200" dirty="0">
                          <a:effectLst/>
                        </a:rPr>
                        <a:t>Respaldo para escuelas de bajo desempeño. El sistema financia un apoyo especial para escuelas de bajo desempeño</a:t>
                      </a:r>
                      <a:endParaRPr lang="es-DO" sz="1400" kern="1200" dirty="0">
                        <a:solidFill>
                          <a:schemeClr val="tx1"/>
                        </a:solidFill>
                        <a:effectLst/>
                        <a:latin typeface="+mn-lt"/>
                        <a:ea typeface="+mn-ea"/>
                        <a:cs typeface="Arial"/>
                      </a:endParaRPr>
                    </a:p>
                  </a:txBody>
                  <a:tcPr marL="0" marR="0" marT="0" marB="0" anchor="ctr"/>
                </a:tc>
                <a:tc>
                  <a:txBody>
                    <a:bodyPr/>
                    <a:lstStyle/>
                    <a:p>
                      <a:pPr marL="72000" algn="l">
                        <a:lnSpc>
                          <a:spcPct val="107000"/>
                        </a:lnSpc>
                        <a:spcAft>
                          <a:spcPts val="800"/>
                        </a:spcAft>
                      </a:pPr>
                      <a:r>
                        <a:rPr lang="es-ES" sz="1400" dirty="0">
                          <a:effectLst/>
                        </a:rPr>
                        <a:t>No hay previsiones.</a:t>
                      </a:r>
                      <a:endParaRPr lang="es-DO" sz="1400" dirty="0">
                        <a:effectLst/>
                        <a:latin typeface="+mn-lt"/>
                        <a:ea typeface="Calibri" panose="020F0502020204030204" pitchFamily="34" charset="0"/>
                        <a:cs typeface="Arial"/>
                      </a:endParaRPr>
                    </a:p>
                  </a:txBody>
                  <a:tcPr marL="0" marR="0" marT="0" marB="0" anchor="ctr"/>
                </a:tc>
                <a:tc>
                  <a:txBody>
                    <a:bodyPr/>
                    <a:lstStyle/>
                    <a:p>
                      <a:pPr algn="ctr">
                        <a:lnSpc>
                          <a:spcPct val="107000"/>
                        </a:lnSpc>
                        <a:spcAft>
                          <a:spcPts val="800"/>
                        </a:spcAft>
                      </a:pPr>
                      <a:r>
                        <a:rPr lang="es-ES" sz="1400" dirty="0">
                          <a:effectLst/>
                        </a:rPr>
                        <a:t>X</a:t>
                      </a:r>
                      <a:endParaRPr lang="es-DO" sz="1400" dirty="0">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1467616180"/>
                  </a:ext>
                </a:extLst>
              </a:tr>
              <a:tr h="893023">
                <a:tc>
                  <a:txBody>
                    <a:bodyPr/>
                    <a:lstStyle/>
                    <a:p>
                      <a:pPr marL="72000" fontAlgn="auto">
                        <a:lnSpc>
                          <a:spcPct val="107000"/>
                        </a:lnSpc>
                        <a:spcAft>
                          <a:spcPts val="0"/>
                        </a:spcAft>
                      </a:pPr>
                      <a:r>
                        <a:rPr lang="es-ES" sz="1400" dirty="0">
                          <a:effectLst/>
                        </a:rPr>
                        <a:t>WDR</a:t>
                      </a:r>
                      <a:endParaRPr lang="es-DO" sz="1400" b="0" dirty="0">
                        <a:effectLst/>
                        <a:latin typeface="+mn-lt"/>
                        <a:ea typeface="Calibri" panose="020F0502020204030204" pitchFamily="34" charset="0"/>
                        <a:cs typeface="Arial"/>
                      </a:endParaRPr>
                    </a:p>
                  </a:txBody>
                  <a:tcPr marL="0" marR="0" marT="0" marB="0" anchor="ctr"/>
                </a:tc>
                <a:tc>
                  <a:txBody>
                    <a:bodyPr/>
                    <a:lstStyle/>
                    <a:p>
                      <a:pPr marL="72000" algn="l" fontAlgn="auto">
                        <a:lnSpc>
                          <a:spcPct val="107000"/>
                        </a:lnSpc>
                        <a:spcAft>
                          <a:spcPts val="0"/>
                        </a:spcAft>
                      </a:pPr>
                      <a:r>
                        <a:rPr lang="es-ES" sz="1400" kern="1200" dirty="0">
                          <a:effectLst/>
                        </a:rPr>
                        <a:t>Construir coaliciones y alinear a los actores para que todo el sistema favorezca el aprendizaje. Indicadores públicos y transparentes; formar coaliciones para reorientar los incentivos políticos </a:t>
                      </a:r>
                      <a:endParaRPr lang="es-DO" sz="1400" dirty="0">
                        <a:effectLst/>
                        <a:latin typeface="+mn-lt"/>
                        <a:ea typeface="Calibri" panose="020F0502020204030204" pitchFamily="34" charset="0"/>
                        <a:cs typeface="Arial"/>
                      </a:endParaRPr>
                    </a:p>
                  </a:txBody>
                  <a:tcPr marL="0" marR="0" marT="0" marB="0" anchor="ctr"/>
                </a:tc>
                <a:tc>
                  <a:txBody>
                    <a:bodyPr/>
                    <a:lstStyle/>
                    <a:p>
                      <a:pPr marL="72000" algn="l" fontAlgn="auto">
                        <a:lnSpc>
                          <a:spcPct val="107000"/>
                        </a:lnSpc>
                        <a:spcAft>
                          <a:spcPts val="0"/>
                        </a:spcAft>
                      </a:pPr>
                      <a:r>
                        <a:rPr lang="es-ES" sz="1400" dirty="0">
                          <a:effectLst/>
                        </a:rPr>
                        <a:t>Pacto Nacional para la Reforma Educativa.</a:t>
                      </a:r>
                      <a:endParaRPr lang="es-DO" sz="1400" dirty="0">
                        <a:effectLst/>
                        <a:latin typeface="+mn-lt"/>
                        <a:ea typeface="Calibri" panose="020F0502020204030204" pitchFamily="34" charset="0"/>
                        <a:cs typeface="Arial"/>
                      </a:endParaRPr>
                    </a:p>
                  </a:txBody>
                  <a:tcPr marL="0" marR="0" marT="0" marB="0" anchor="ctr"/>
                </a:tc>
                <a:tc>
                  <a:txBody>
                    <a:bodyPr/>
                    <a:lstStyle/>
                    <a:p>
                      <a:pPr algn="ctr" fontAlgn="auto">
                        <a:lnSpc>
                          <a:spcPct val="107000"/>
                        </a:lnSpc>
                        <a:spcAft>
                          <a:spcPts val="0"/>
                        </a:spcAft>
                      </a:pPr>
                      <a:r>
                        <a:rPr lang="es-ES" sz="1400" dirty="0">
                          <a:effectLst/>
                        </a:rPr>
                        <a:t>X</a:t>
                      </a:r>
                      <a:endParaRPr lang="es-DO" sz="1400" dirty="0">
                        <a:effectLst/>
                        <a:latin typeface="+mn-lt"/>
                        <a:ea typeface="Calibri" panose="020F0502020204030204" pitchFamily="34" charset="0"/>
                        <a:cs typeface="Arial"/>
                      </a:endParaRPr>
                    </a:p>
                  </a:txBody>
                  <a:tcPr marL="0" marR="0" marT="0" marB="0" anchor="ctr"/>
                </a:tc>
                <a:extLst>
                  <a:ext uri="{0D108BD9-81ED-4DB2-BD59-A6C34878D82A}">
                    <a16:rowId xmlns:a16="http://schemas.microsoft.com/office/drawing/2014/main" val="2850603647"/>
                  </a:ext>
                </a:extLst>
              </a:tr>
            </a:tbl>
          </a:graphicData>
        </a:graphic>
      </p:graphicFrame>
      <p:sp>
        <p:nvSpPr>
          <p:cNvPr id="2" name="Marcador de número de diapositiva 1"/>
          <p:cNvSpPr>
            <a:spLocks noGrp="1"/>
          </p:cNvSpPr>
          <p:nvPr>
            <p:ph type="sldNum" sz="quarter" idx="12"/>
          </p:nvPr>
        </p:nvSpPr>
        <p:spPr/>
        <p:txBody>
          <a:bodyPr/>
          <a:lstStyle/>
          <a:p>
            <a:fld id="{A4124D19-2283-FC49-A358-736FA83B63DF}" type="slidenum">
              <a:rPr lang="en-US" smtClean="0"/>
              <a:t>71</a:t>
            </a:fld>
            <a:endParaRPr lang="en-US"/>
          </a:p>
        </p:txBody>
      </p:sp>
      <p:pic>
        <p:nvPicPr>
          <p:cNvPr id="7" name="Picture 1" descr="TOP-11.jpg"/>
          <p:cNvPicPr>
            <a:picLocks noChangeAspect="1"/>
          </p:cNvPicPr>
          <p:nvPr/>
        </p:nvPicPr>
        <p:blipFill rotWithShape="1">
          <a:blip r:embed="rId2">
            <a:extLst>
              <a:ext uri="{28A0092B-C50C-407E-A947-70E740481C1C}">
                <a14:useLocalDpi xmlns:a14="http://schemas.microsoft.com/office/drawing/2010/main" val="0"/>
              </a:ext>
            </a:extLst>
          </a:blip>
          <a:srcRect b="79897"/>
          <a:stretch/>
        </p:blipFill>
        <p:spPr>
          <a:xfrm>
            <a:off x="-1" y="-166"/>
            <a:ext cx="8966484" cy="595588"/>
          </a:xfrm>
          <a:prstGeom prst="rect">
            <a:avLst/>
          </a:prstGeom>
        </p:spPr>
      </p:pic>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2753196" y="-1177517"/>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ANÁLISIS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80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cierre-13.jpg"/>
          <p:cNvPicPr>
            <a:picLocks noChangeAspect="1"/>
          </p:cNvPicPr>
          <p:nvPr/>
        </p:nvPicPr>
        <p:blipFill rotWithShape="1">
          <a:blip r:embed="rId2">
            <a:extLst>
              <a:ext uri="{28A0092B-C50C-407E-A947-70E740481C1C}">
                <a14:useLocalDpi xmlns:a14="http://schemas.microsoft.com/office/drawing/2010/main" val="0"/>
              </a:ext>
            </a:extLst>
          </a:blip>
          <a:srcRect r="23448"/>
          <a:stretch/>
        </p:blipFill>
        <p:spPr>
          <a:xfrm>
            <a:off x="-7135" y="-24653"/>
            <a:ext cx="6999965" cy="5136113"/>
          </a:xfrm>
          <a:prstGeom prst="rect">
            <a:avLst/>
          </a:prstGeom>
        </p:spPr>
      </p:pic>
      <p:sp>
        <p:nvSpPr>
          <p:cNvPr id="3" name="Rectángulo 3">
            <a:extLst>
              <a:ext uri="{FF2B5EF4-FFF2-40B4-BE49-F238E27FC236}">
                <a16:creationId xmlns:a16="http://schemas.microsoft.com/office/drawing/2014/main" id="{497BE9AB-AD69-4413-8DA8-CA1275AB50B5}"/>
              </a:ext>
            </a:extLst>
          </p:cNvPr>
          <p:cNvSpPr/>
          <p:nvPr/>
        </p:nvSpPr>
        <p:spPr>
          <a:xfrm>
            <a:off x="2464194" y="2392552"/>
            <a:ext cx="3486275" cy="64633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1200" cap="none" spc="-50" baseline="0" dirty="0">
                <a:solidFill>
                  <a:schemeClr val="tx2">
                    <a:lumMod val="75000"/>
                  </a:schemeClr>
                </a:solidFill>
                <a:uFillTx/>
                <a:ea typeface="Times New Roman" pitchFamily="18"/>
                <a:cs typeface="Arial Black"/>
              </a:rPr>
              <a:t>www.idec.edu.do</a:t>
            </a:r>
            <a:endParaRPr lang="es-DO" sz="3600" b="1" i="0" u="none" strike="noStrike" kern="1200" cap="none" spc="-50" baseline="0" dirty="0">
              <a:solidFill>
                <a:schemeClr val="tx2">
                  <a:lumMod val="75000"/>
                </a:schemeClr>
              </a:solidFill>
              <a:uFillTx/>
              <a:ea typeface="Times New Roman" pitchFamily="18"/>
              <a:cs typeface="Arial Black"/>
            </a:endParaRPr>
          </a:p>
        </p:txBody>
      </p:sp>
      <p:pic>
        <p:nvPicPr>
          <p:cNvPr id="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2316448" y="883742"/>
            <a:ext cx="3320861" cy="1508810"/>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72</a:t>
            </a:fld>
            <a:endParaRPr lang="en-US"/>
          </a:p>
        </p:txBody>
      </p:sp>
    </p:spTree>
    <p:extLst>
      <p:ext uri="{BB962C8B-B14F-4D97-AF65-F5344CB8AC3E}">
        <p14:creationId xmlns:p14="http://schemas.microsoft.com/office/powerpoint/2010/main" val="167768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8">
            <a:extLst>
              <a:ext uri="{FF2B5EF4-FFF2-40B4-BE49-F238E27FC236}">
                <a16:creationId xmlns:a16="http://schemas.microsoft.com/office/drawing/2014/main" id="{A0F950DF-4C23-4FA7-A830-14B389B46B0F}"/>
              </a:ext>
            </a:extLst>
          </p:cNvPr>
          <p:cNvSpPr/>
          <p:nvPr/>
        </p:nvSpPr>
        <p:spPr>
          <a:xfrm>
            <a:off x="1286224" y="2742890"/>
            <a:ext cx="7368679" cy="646331"/>
          </a:xfrm>
          <a:prstGeom prst="rect">
            <a:avLst/>
          </a:prstGeom>
        </p:spPr>
        <p:txBody>
          <a:bodyPr wrap="square">
            <a:spAutoFit/>
          </a:bodyPr>
          <a:lstStyle/>
          <a:p>
            <a:r>
              <a:rPr lang="es-ES" dirty="0">
                <a:cs typeface="Arial"/>
              </a:rPr>
              <a:t>El sistema de Educación Secundaria debe mejorar sus niveles de retención de estudiantes</a:t>
            </a:r>
          </a:p>
        </p:txBody>
      </p:sp>
      <p:sp>
        <p:nvSpPr>
          <p:cNvPr id="13" name="Rectangle 12"/>
          <p:cNvSpPr/>
          <p:nvPr/>
        </p:nvSpPr>
        <p:spPr>
          <a:xfrm>
            <a:off x="1286224" y="3613608"/>
            <a:ext cx="7368679" cy="646331"/>
          </a:xfrm>
          <a:prstGeom prst="rect">
            <a:avLst/>
          </a:prstGeom>
        </p:spPr>
        <p:txBody>
          <a:bodyPr wrap="square">
            <a:spAutoFit/>
          </a:bodyPr>
          <a:lstStyle/>
          <a:p>
            <a:r>
              <a:rPr lang="es-ES" dirty="0">
                <a:cs typeface="Arial"/>
              </a:rPr>
              <a:t>La tasa de abandono de Secundaria sería muy superior sin el desplazamiento de estudiantes hacia Prepara.</a:t>
            </a:r>
            <a:endParaRPr lang="es-DO" dirty="0">
              <a:cs typeface="Arial"/>
            </a:endParaRPr>
          </a:p>
        </p:txBody>
      </p:sp>
      <p:pic>
        <p:nvPicPr>
          <p:cNvPr id="14" name="Picture 13"/>
          <p:cNvPicPr>
            <a:picLocks noChangeAspect="1"/>
          </p:cNvPicPr>
          <p:nvPr/>
        </p:nvPicPr>
        <p:blipFill>
          <a:blip r:embed="rId2"/>
          <a:stretch>
            <a:fillRect/>
          </a:stretch>
        </p:blipFill>
        <p:spPr>
          <a:xfrm>
            <a:off x="752681" y="2844242"/>
            <a:ext cx="449326" cy="449326"/>
          </a:xfrm>
          <a:prstGeom prst="rect">
            <a:avLst/>
          </a:prstGeom>
        </p:spPr>
      </p:pic>
      <p:graphicFrame>
        <p:nvGraphicFramePr>
          <p:cNvPr id="16" name="Google Shape;191;p21"/>
          <p:cNvGraphicFramePr/>
          <p:nvPr>
            <p:extLst>
              <p:ext uri="{D42A27DB-BD31-4B8C-83A1-F6EECF244321}">
                <p14:modId xmlns:p14="http://schemas.microsoft.com/office/powerpoint/2010/main" val="2232684936"/>
              </p:ext>
            </p:extLst>
          </p:nvPr>
        </p:nvGraphicFramePr>
        <p:xfrm>
          <a:off x="527711" y="972105"/>
          <a:ext cx="8127192" cy="1605638"/>
        </p:xfrm>
        <a:graphic>
          <a:graphicData uri="http://schemas.openxmlformats.org/drawingml/2006/table">
            <a:tbl>
              <a:tblPr firstRow="1" firstCol="1" bandRow="1">
                <a:noFill/>
              </a:tblPr>
              <a:tblGrid>
                <a:gridCol w="2462583">
                  <a:extLst>
                    <a:ext uri="{9D8B030D-6E8A-4147-A177-3AD203B41FA5}">
                      <a16:colId xmlns:a16="http://schemas.microsoft.com/office/drawing/2014/main" val="20000"/>
                    </a:ext>
                  </a:extLst>
                </a:gridCol>
                <a:gridCol w="1156990">
                  <a:extLst>
                    <a:ext uri="{9D8B030D-6E8A-4147-A177-3AD203B41FA5}">
                      <a16:colId xmlns:a16="http://schemas.microsoft.com/office/drawing/2014/main" val="20001"/>
                    </a:ext>
                  </a:extLst>
                </a:gridCol>
                <a:gridCol w="1156990">
                  <a:extLst>
                    <a:ext uri="{9D8B030D-6E8A-4147-A177-3AD203B41FA5}">
                      <a16:colId xmlns:a16="http://schemas.microsoft.com/office/drawing/2014/main" val="20002"/>
                    </a:ext>
                  </a:extLst>
                </a:gridCol>
                <a:gridCol w="1135764">
                  <a:extLst>
                    <a:ext uri="{9D8B030D-6E8A-4147-A177-3AD203B41FA5}">
                      <a16:colId xmlns:a16="http://schemas.microsoft.com/office/drawing/2014/main" val="20003"/>
                    </a:ext>
                  </a:extLst>
                </a:gridCol>
                <a:gridCol w="1210067">
                  <a:extLst>
                    <a:ext uri="{9D8B030D-6E8A-4147-A177-3AD203B41FA5}">
                      <a16:colId xmlns:a16="http://schemas.microsoft.com/office/drawing/2014/main" val="20004"/>
                    </a:ext>
                  </a:extLst>
                </a:gridCol>
                <a:gridCol w="1004798">
                  <a:extLst>
                    <a:ext uri="{9D8B030D-6E8A-4147-A177-3AD203B41FA5}">
                      <a16:colId xmlns:a16="http://schemas.microsoft.com/office/drawing/2014/main" val="20005"/>
                    </a:ext>
                  </a:extLst>
                </a:gridCol>
              </a:tblGrid>
              <a:tr h="465162">
                <a:tc gridSpan="2">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rPr>
                        <a:t>Matrícula 2016-2017 / Grado</a:t>
                      </a:r>
                      <a:endParaRPr sz="1600" b="1" u="none" strike="noStrike" cap="none" dirty="0">
                        <a:solidFill>
                          <a:schemeClr val="bg1"/>
                        </a:solidFill>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D7D31"/>
                    </a:solidFill>
                  </a:tcPr>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rPr>
                        <a:t>Tercero (1º)</a:t>
                      </a:r>
                      <a:endParaRPr sz="1600" b="1" u="none" strike="noStrike" cap="none" dirty="0">
                        <a:solidFill>
                          <a:schemeClr val="bg1"/>
                        </a:solidFill>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D7D31"/>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rPr>
                        <a:t>Cuarto (2º)</a:t>
                      </a:r>
                      <a:endParaRPr sz="1600" b="1" u="none" strike="noStrike" cap="none" dirty="0">
                        <a:solidFill>
                          <a:schemeClr val="bg1"/>
                        </a:solidFill>
                        <a:latin typeface="Calibri"/>
                        <a:ea typeface="Calibri"/>
                        <a:cs typeface="Calibri"/>
                        <a:sym typeface="Calibri"/>
                      </a:endParaRPr>
                    </a:p>
                  </a:txBody>
                  <a:tcPr marL="44450" marR="44450" marT="0" marB="0" anchor="ctr">
                    <a:lnL w="12700" cmpd="sng">
                      <a:noFill/>
                      <a:prstDash val="soli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D7D31"/>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rPr>
                        <a:t>Quinto (3º)</a:t>
                      </a:r>
                      <a:endParaRPr sz="1600" b="1" u="none" strike="noStrike" cap="none" dirty="0">
                        <a:solidFill>
                          <a:schemeClr val="bg1"/>
                        </a:solidFill>
                        <a:latin typeface="Calibri"/>
                        <a:ea typeface="Calibri"/>
                        <a:cs typeface="Calibri"/>
                        <a:sym typeface="Calibri"/>
                      </a:endParaRPr>
                    </a:p>
                  </a:txBody>
                  <a:tcPr marL="44450" marR="44450" marT="0" marB="0" anchor="ctr">
                    <a:lnL w="12700" cmpd="sng">
                      <a:noFill/>
                      <a:prstDash val="soli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D7D31"/>
                    </a:solidFill>
                  </a:tcPr>
                </a:tc>
                <a:tc>
                  <a:txBody>
                    <a:bodyPr/>
                    <a:lstStyle/>
                    <a:p>
                      <a:pPr marL="0" marR="0" lvl="0" indent="0" algn="ctr" rtl="0">
                        <a:lnSpc>
                          <a:spcPct val="107000"/>
                        </a:lnSpc>
                        <a:spcBef>
                          <a:spcPts val="0"/>
                        </a:spcBef>
                        <a:spcAft>
                          <a:spcPts val="0"/>
                        </a:spcAft>
                        <a:buNone/>
                      </a:pPr>
                      <a:r>
                        <a:rPr lang="es-DO" sz="1600" b="1" u="none" strike="noStrike" cap="none" dirty="0">
                          <a:solidFill>
                            <a:schemeClr val="bg1"/>
                          </a:solidFill>
                        </a:rPr>
                        <a:t>Sexto (4º)</a:t>
                      </a:r>
                      <a:endParaRPr sz="1600" b="1" u="none" strike="noStrike" cap="none" dirty="0">
                        <a:solidFill>
                          <a:schemeClr val="bg1"/>
                        </a:solidFill>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39778">
                <a:tc rowSpan="2">
                  <a:txBody>
                    <a:bodyPr/>
                    <a:lstStyle/>
                    <a:p>
                      <a:pPr marL="0" marR="0" lvl="0" indent="0" algn="l" rtl="0">
                        <a:lnSpc>
                          <a:spcPct val="107000"/>
                        </a:lnSpc>
                        <a:spcBef>
                          <a:spcPts val="0"/>
                        </a:spcBef>
                        <a:spcAft>
                          <a:spcPts val="0"/>
                        </a:spcAft>
                        <a:buNone/>
                      </a:pPr>
                      <a:r>
                        <a:rPr lang="es-DO" sz="1600" b="0" u="none" strike="noStrike" cap="none" dirty="0"/>
                        <a:t>Matrícula Educación Secundaria</a:t>
                      </a:r>
                      <a:r>
                        <a:rPr lang="es-DO" sz="1600" dirty="0"/>
                        <a:t> </a:t>
                      </a:r>
                      <a:r>
                        <a:rPr lang="es-DO" sz="1600" b="0" u="none" strike="noStrike" cap="none" dirty="0"/>
                        <a:t>Sector Público</a:t>
                      </a:r>
                      <a:endParaRPr sz="1600" b="0" u="none" strike="noStrike" cap="none" dirty="0">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Matrícula</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146,337</a:t>
                      </a:r>
                      <a:endParaRPr sz="1600" u="none" strike="noStrike" cap="none" dirty="0">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121,413</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102,020</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85,223</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0937">
                <a:tc vMerge="1">
                  <a:txBody>
                    <a:bodyPr/>
                    <a:lstStyle/>
                    <a:p>
                      <a:endParaRPr lang="en-US"/>
                    </a:p>
                  </a:txBody>
                  <a:tcPr/>
                </a:tc>
                <a:tc>
                  <a:txBody>
                    <a:bodyPr/>
                    <a:lstStyle/>
                    <a:p>
                      <a:pPr marL="0" marR="0" lvl="0" indent="0" algn="ctr" rtl="0">
                        <a:lnSpc>
                          <a:spcPct val="107000"/>
                        </a:lnSpc>
                        <a:spcBef>
                          <a:spcPts val="0"/>
                        </a:spcBef>
                        <a:spcAft>
                          <a:spcPts val="0"/>
                        </a:spcAft>
                        <a:buNone/>
                      </a:pPr>
                      <a:r>
                        <a:rPr lang="es-DO" sz="1600" u="none" strike="noStrike" cap="none" dirty="0"/>
                        <a:t>% (3º = 100)</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100%</a:t>
                      </a:r>
                      <a:endParaRPr sz="1600" u="none" strike="noStrike" cap="none" dirty="0">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83%</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70%</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58%</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9778">
                <a:tc rowSpan="2">
                  <a:txBody>
                    <a:bodyPr/>
                    <a:lstStyle/>
                    <a:p>
                      <a:pPr marL="0" marR="0" lvl="0" indent="0" algn="l" rtl="0">
                        <a:lnSpc>
                          <a:spcPct val="107000"/>
                        </a:lnSpc>
                        <a:spcBef>
                          <a:spcPts val="0"/>
                        </a:spcBef>
                        <a:spcAft>
                          <a:spcPts val="0"/>
                        </a:spcAft>
                        <a:buNone/>
                      </a:pPr>
                      <a:r>
                        <a:rPr lang="es-DO" sz="1600" b="0" u="none" strike="noStrike" cap="none" dirty="0"/>
                        <a:t>Matrícula de Educación Media (Prepara)</a:t>
                      </a:r>
                      <a:endParaRPr sz="1600" b="0" u="none" strike="noStrike" cap="none" dirty="0">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Matrícula</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32,557</a:t>
                      </a:r>
                      <a:endParaRPr sz="1600" u="none" strike="noStrike" cap="none">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36,918</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40,481</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45,202</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0937">
                <a:tc vMerge="1">
                  <a:txBody>
                    <a:bodyPr/>
                    <a:lstStyle/>
                    <a:p>
                      <a:endParaRPr lang="en-US"/>
                    </a:p>
                  </a:txBody>
                  <a:tcPr/>
                </a:tc>
                <a:tc>
                  <a:txBody>
                    <a:bodyPr/>
                    <a:lstStyle/>
                    <a:p>
                      <a:pPr marL="0" marR="0" lvl="0" indent="0" algn="ctr" rtl="0">
                        <a:lnSpc>
                          <a:spcPct val="107000"/>
                        </a:lnSpc>
                        <a:spcBef>
                          <a:spcPts val="0"/>
                        </a:spcBef>
                        <a:spcAft>
                          <a:spcPts val="0"/>
                        </a:spcAft>
                        <a:buNone/>
                      </a:pPr>
                      <a:r>
                        <a:rPr lang="es-DO" sz="1600" u="none" strike="noStrike" cap="none" dirty="0"/>
                        <a:t>% (1º = 100)</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100%</a:t>
                      </a:r>
                      <a:endParaRPr sz="1600" u="none" strike="noStrike" cap="none">
                        <a:latin typeface="Calibri"/>
                        <a:ea typeface="Calibri"/>
                        <a:cs typeface="Calibri"/>
                        <a:sym typeface="Calibri"/>
                      </a:endParaRPr>
                    </a:p>
                  </a:txBody>
                  <a:tcPr marL="44450" marR="44450" marT="0" marB="0" anchor="ctr">
                    <a:lnL w="12700" cap="flat" cmpd="sng" algn="ctr">
                      <a:solidFill>
                        <a:schemeClr val="accent6">
                          <a:lumMod val="40000"/>
                          <a:lumOff val="60000"/>
                        </a:schemeClr>
                      </a:solidFill>
                      <a:prstDash val="solid"/>
                      <a:round/>
                      <a:headEnd type="none" w="med" len="med"/>
                      <a:tailEnd type="none" w="med" len="me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113%</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a:t>124%</a:t>
                      </a:r>
                      <a:endParaRPr sz="1600" u="none" strike="noStrike" cap="none">
                        <a:latin typeface="Calibri"/>
                        <a:ea typeface="Calibri"/>
                        <a:cs typeface="Calibri"/>
                        <a:sym typeface="Calibri"/>
                      </a:endParaRPr>
                    </a:p>
                  </a:txBody>
                  <a:tcPr marL="44450" marR="44450" marT="0" marB="0" anchor="ctr">
                    <a:lnL w="12700" cmpd="sng">
                      <a:noFill/>
                      <a:prstDash val="solid"/>
                    </a:lnL>
                    <a:lnR w="12700" cmpd="sng">
                      <a:noFill/>
                      <a:prstDash val="soli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s-DO" sz="1600" u="none" strike="noStrike" cap="none" dirty="0"/>
                        <a:t>139%</a:t>
                      </a:r>
                      <a:endParaRPr sz="1600" u="none" strike="noStrike" cap="none" dirty="0">
                        <a:latin typeface="Calibri"/>
                        <a:ea typeface="Calibri"/>
                        <a:cs typeface="Calibri"/>
                        <a:sym typeface="Calibri"/>
                      </a:endParaRPr>
                    </a:p>
                  </a:txBody>
                  <a:tcPr marL="44450" marR="44450" marT="0" marB="0" anchor="ctr">
                    <a:lnL w="12700" cmpd="sng">
                      <a:noFill/>
                      <a:prstDash val="solid"/>
                    </a:lnL>
                    <a:lnR w="12700" cap="flat" cmpd="sng" algn="ctr">
                      <a:solidFill>
                        <a:schemeClr val="accent6">
                          <a:lumMod val="40000"/>
                          <a:lumOff val="60000"/>
                        </a:schemeClr>
                      </a:solidFill>
                      <a:prstDash val="solid"/>
                      <a:round/>
                      <a:headEnd type="none" w="med" len="med"/>
                      <a:tailEnd type="none" w="med" len="med"/>
                    </a:lnR>
                    <a:lnT w="12700" cmpd="sng">
                      <a:noFill/>
                      <a:prstDash val="soli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17" name="Grupo 16">
            <a:extLst>
              <a:ext uri="{FF2B5EF4-FFF2-40B4-BE49-F238E27FC236}">
                <a16:creationId xmlns:a16="http://schemas.microsoft.com/office/drawing/2014/main" id="{35C97FEE-CFF9-423B-94CD-6D43BDBA7654}"/>
              </a:ext>
            </a:extLst>
          </p:cNvPr>
          <p:cNvGrpSpPr/>
          <p:nvPr/>
        </p:nvGrpSpPr>
        <p:grpSpPr>
          <a:xfrm>
            <a:off x="0" y="0"/>
            <a:ext cx="9144000" cy="741600"/>
            <a:chOff x="0" y="0"/>
            <a:chExt cx="9144000" cy="859844"/>
          </a:xfrm>
        </p:grpSpPr>
        <p:pic>
          <p:nvPicPr>
            <p:cNvPr id="18" name="Picture 1" descr="TOP-01.jpg">
              <a:extLst>
                <a:ext uri="{FF2B5EF4-FFF2-40B4-BE49-F238E27FC236}">
                  <a16:creationId xmlns:a16="http://schemas.microsoft.com/office/drawing/2014/main" id="{5B1C9527-A71B-4AA7-AC30-3ACB724FA75A}"/>
                </a:ext>
              </a:extLst>
            </p:cNvPr>
            <p:cNvPicPr>
              <a:picLocks noChangeAspect="1"/>
            </p:cNvPicPr>
            <p:nvPr/>
          </p:nvPicPr>
          <p:blipFill rotWithShape="1">
            <a:blip r:embed="rId3">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0C60D232-5210-4C8C-B6CB-CF4E65258C4E}"/>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2" name="TextBox 12">
            <a:extLst>
              <a:ext uri="{FF2B5EF4-FFF2-40B4-BE49-F238E27FC236}">
                <a16:creationId xmlns:a16="http://schemas.microsoft.com/office/drawing/2014/main" id="{8515878D-D911-4852-8789-8F0568DAFC07}"/>
              </a:ext>
            </a:extLst>
          </p:cNvPr>
          <p:cNvSpPr txBox="1"/>
          <p:nvPr/>
        </p:nvSpPr>
        <p:spPr>
          <a:xfrm>
            <a:off x="1233059" y="374099"/>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Flecha: a la derecha 2">
            <a:extLst>
              <a:ext uri="{FF2B5EF4-FFF2-40B4-BE49-F238E27FC236}">
                <a16:creationId xmlns:a16="http://schemas.microsoft.com/office/drawing/2014/main" id="{4862572A-CFB7-4905-9558-824CB86B2F0F}"/>
              </a:ext>
            </a:extLst>
          </p:cNvPr>
          <p:cNvSpPr/>
          <p:nvPr/>
        </p:nvSpPr>
        <p:spPr>
          <a:xfrm>
            <a:off x="776999" y="3779260"/>
            <a:ext cx="422175" cy="297456"/>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DO"/>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8</a:t>
            </a:fld>
            <a:endParaRPr lang="en-US"/>
          </a:p>
        </p:txBody>
      </p:sp>
    </p:spTree>
    <p:extLst>
      <p:ext uri="{BB962C8B-B14F-4D97-AF65-F5344CB8AC3E}">
        <p14:creationId xmlns:p14="http://schemas.microsoft.com/office/powerpoint/2010/main" val="135269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411" y="953451"/>
            <a:ext cx="8170859" cy="369332"/>
          </a:xfrm>
          <a:prstGeom prst="rect">
            <a:avLst/>
          </a:prstGeom>
          <a:solidFill>
            <a:schemeClr val="accent6"/>
          </a:solidFill>
        </p:spPr>
        <p:txBody>
          <a:bodyPr wrap="square">
            <a:spAutoFit/>
          </a:bodyPr>
          <a:lstStyle/>
          <a:p>
            <a:pPr algn="ctr"/>
            <a:r>
              <a:rPr lang="es-ES_tradnl" b="1" dirty="0">
                <a:solidFill>
                  <a:schemeClr val="bg1"/>
                </a:solidFill>
                <a:cs typeface="Arial"/>
              </a:rPr>
              <a:t>Medidas adoptadas para mejorar la eficiencia interna:</a:t>
            </a:r>
          </a:p>
        </p:txBody>
      </p:sp>
      <p:sp>
        <p:nvSpPr>
          <p:cNvPr id="5" name="Rectangle 4"/>
          <p:cNvSpPr/>
          <p:nvPr/>
        </p:nvSpPr>
        <p:spPr>
          <a:xfrm>
            <a:off x="2647174" y="1804264"/>
            <a:ext cx="5997096" cy="830997"/>
          </a:xfrm>
          <a:prstGeom prst="rect">
            <a:avLst/>
          </a:prstGeom>
        </p:spPr>
        <p:txBody>
          <a:bodyPr wrap="square">
            <a:spAutoFit/>
          </a:bodyPr>
          <a:lstStyle/>
          <a:p>
            <a:pPr marL="285750" indent="-285750">
              <a:buFont typeface="Arial" panose="020B0604020202020204" pitchFamily="34" charset="0"/>
              <a:buChar char="•"/>
            </a:pPr>
            <a:r>
              <a:rPr lang="es-ES_tradnl" sz="1600" dirty="0">
                <a:cs typeface="Arial"/>
              </a:rPr>
              <a:t>“Espacios de Apoyo a los Aprendizajes” (Primaria) y  “Programa Espacios de Enriquecimiento” (Secundaria). </a:t>
            </a:r>
          </a:p>
          <a:p>
            <a:pPr marL="285750" indent="-285750">
              <a:buFont typeface="Arial" panose="020B0604020202020204" pitchFamily="34" charset="0"/>
              <a:buChar char="•"/>
            </a:pPr>
            <a:r>
              <a:rPr lang="es-ES_tradnl" sz="1600" dirty="0">
                <a:cs typeface="Arial"/>
              </a:rPr>
              <a:t>Cobertura muy limitada.</a:t>
            </a:r>
          </a:p>
        </p:txBody>
      </p:sp>
      <p:sp>
        <p:nvSpPr>
          <p:cNvPr id="13" name="Rectangle 12"/>
          <p:cNvSpPr/>
          <p:nvPr/>
        </p:nvSpPr>
        <p:spPr>
          <a:xfrm>
            <a:off x="2647173" y="3263406"/>
            <a:ext cx="5997097" cy="1323439"/>
          </a:xfrm>
          <a:prstGeom prst="rect">
            <a:avLst/>
          </a:prstGeom>
        </p:spPr>
        <p:txBody>
          <a:bodyPr wrap="square">
            <a:spAutoFit/>
          </a:bodyPr>
          <a:lstStyle/>
          <a:p>
            <a:pPr marL="285750" indent="-285750">
              <a:buFont typeface="Arial" panose="020B0604020202020204" pitchFamily="34" charset="0"/>
              <a:buChar char="•"/>
            </a:pPr>
            <a:r>
              <a:rPr lang="es-ES_tradnl" sz="1600" dirty="0">
                <a:cs typeface="Arial"/>
              </a:rPr>
              <a:t>Proyecto “Aprendiendo el Valor de la Educación en la República Dominicana (AVE-RD)”. </a:t>
            </a:r>
          </a:p>
          <a:p>
            <a:pPr marL="285750" indent="-285750">
              <a:buFont typeface="Arial" panose="020B0604020202020204" pitchFamily="34" charset="0"/>
              <a:buChar char="•"/>
            </a:pPr>
            <a:r>
              <a:rPr lang="es-ES_tradnl" sz="1600" dirty="0">
                <a:cs typeface="Arial"/>
              </a:rPr>
              <a:t>Impactos positivos en los resultados de Pruebas Nacionales e impactos significativos en la disminución de la tasa de deserción de los estudiantes que participaron en el proyecto.</a:t>
            </a:r>
          </a:p>
        </p:txBody>
      </p:sp>
      <p:pic>
        <p:nvPicPr>
          <p:cNvPr id="14" name="Picture 13"/>
          <p:cNvPicPr>
            <a:picLocks noChangeAspect="1"/>
          </p:cNvPicPr>
          <p:nvPr/>
        </p:nvPicPr>
        <p:blipFill>
          <a:blip r:embed="rId2"/>
          <a:stretch>
            <a:fillRect/>
          </a:stretch>
        </p:blipFill>
        <p:spPr>
          <a:xfrm>
            <a:off x="459269" y="3579681"/>
            <a:ext cx="2080794" cy="615751"/>
          </a:xfrm>
          <a:prstGeom prst="rect">
            <a:avLst/>
          </a:prstGeom>
        </p:spPr>
      </p:pic>
      <p:pic>
        <p:nvPicPr>
          <p:cNvPr id="16" name="Picture 15"/>
          <p:cNvPicPr>
            <a:picLocks noChangeAspect="1"/>
          </p:cNvPicPr>
          <p:nvPr/>
        </p:nvPicPr>
        <p:blipFill>
          <a:blip r:embed="rId3"/>
          <a:stretch>
            <a:fillRect/>
          </a:stretch>
        </p:blipFill>
        <p:spPr>
          <a:xfrm>
            <a:off x="473411" y="1450073"/>
            <a:ext cx="2005269" cy="1336846"/>
          </a:xfrm>
          <a:prstGeom prst="rect">
            <a:avLst/>
          </a:prstGeom>
        </p:spPr>
      </p:pic>
      <p:grpSp>
        <p:nvGrpSpPr>
          <p:cNvPr id="15" name="Grupo 14">
            <a:extLst>
              <a:ext uri="{FF2B5EF4-FFF2-40B4-BE49-F238E27FC236}">
                <a16:creationId xmlns:a16="http://schemas.microsoft.com/office/drawing/2014/main" id="{5344A9D7-96C8-4A3F-BAE2-E335A474C896}"/>
              </a:ext>
            </a:extLst>
          </p:cNvPr>
          <p:cNvGrpSpPr/>
          <p:nvPr/>
        </p:nvGrpSpPr>
        <p:grpSpPr>
          <a:xfrm>
            <a:off x="0" y="0"/>
            <a:ext cx="9144000" cy="741600"/>
            <a:chOff x="0" y="0"/>
            <a:chExt cx="9144000" cy="859844"/>
          </a:xfrm>
        </p:grpSpPr>
        <p:pic>
          <p:nvPicPr>
            <p:cNvPr id="17" name="Picture 1" descr="TOP-01.jpg">
              <a:extLst>
                <a:ext uri="{FF2B5EF4-FFF2-40B4-BE49-F238E27FC236}">
                  <a16:creationId xmlns:a16="http://schemas.microsoft.com/office/drawing/2014/main" id="{D2A4916F-76EC-48BE-BC0C-401507F95569}"/>
                </a:ext>
              </a:extLst>
            </p:cNvPr>
            <p:cNvPicPr>
              <a:picLocks noChangeAspect="1"/>
            </p:cNvPicPr>
            <p:nvPr/>
          </p:nvPicPr>
          <p:blipFill rotWithShape="1">
            <a:blip r:embed="rId4">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8" name="TextBox 3">
              <a:extLst>
                <a:ext uri="{FF2B5EF4-FFF2-40B4-BE49-F238E27FC236}">
                  <a16:creationId xmlns:a16="http://schemas.microsoft.com/office/drawing/2014/main" id="{8B49F5AD-0D1F-41BF-9DE9-702C44802EFC}"/>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0" name="TextBox 12">
            <a:extLst>
              <a:ext uri="{FF2B5EF4-FFF2-40B4-BE49-F238E27FC236}">
                <a16:creationId xmlns:a16="http://schemas.microsoft.com/office/drawing/2014/main" id="{131DDF6E-BB99-4A0B-87A4-F0DF9A2022C4}"/>
              </a:ext>
            </a:extLst>
          </p:cNvPr>
          <p:cNvSpPr txBox="1"/>
          <p:nvPr/>
        </p:nvSpPr>
        <p:spPr>
          <a:xfrm>
            <a:off x="1222426" y="375479"/>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7CF8B760-7EED-4F2A-A91C-81B3762E0CD8}"/>
              </a:ext>
            </a:extLst>
          </p:cNvPr>
          <p:cNvCxnSpPr/>
          <p:nvPr/>
        </p:nvCxnSpPr>
        <p:spPr>
          <a:xfrm>
            <a:off x="2621573" y="1450073"/>
            <a:ext cx="0" cy="1336846"/>
          </a:xfrm>
          <a:prstGeom prst="line">
            <a:avLst/>
          </a:prstGeom>
          <a:effectLst>
            <a:outerShdw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Conector recto 20">
            <a:extLst>
              <a:ext uri="{FF2B5EF4-FFF2-40B4-BE49-F238E27FC236}">
                <a16:creationId xmlns:a16="http://schemas.microsoft.com/office/drawing/2014/main" id="{F813F645-3184-4919-8473-93A89A93F938}"/>
              </a:ext>
            </a:extLst>
          </p:cNvPr>
          <p:cNvCxnSpPr/>
          <p:nvPr/>
        </p:nvCxnSpPr>
        <p:spPr>
          <a:xfrm>
            <a:off x="2632206" y="3219133"/>
            <a:ext cx="0" cy="1336846"/>
          </a:xfrm>
          <a:prstGeom prst="line">
            <a:avLst/>
          </a:prstGeom>
          <a:effectLst>
            <a:outerShdw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22"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9</a:t>
            </a:fld>
            <a:endParaRPr lang="en-US"/>
          </a:p>
        </p:txBody>
      </p:sp>
    </p:spTree>
    <p:extLst>
      <p:ext uri="{BB962C8B-B14F-4D97-AF65-F5344CB8AC3E}">
        <p14:creationId xmlns:p14="http://schemas.microsoft.com/office/powerpoint/2010/main" val="264479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5349</TotalTime>
  <Words>6911</Words>
  <Application>Microsoft Office PowerPoint</Application>
  <PresentationFormat>Presentación en pantalla (16:9)</PresentationFormat>
  <Paragraphs>1394</Paragraphs>
  <Slides>72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72</vt:i4>
      </vt:variant>
    </vt:vector>
  </HeadingPairs>
  <TitlesOfParts>
    <vt:vector size="77" baseType="lpstr">
      <vt:lpstr>Arial</vt:lpstr>
      <vt:lpstr>Arial Black</vt:lpstr>
      <vt:lpstr>Calibri</vt:lpstr>
      <vt:lpstr>Gill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EGR-PGR sdq</dc:creator>
  <cp:lastModifiedBy>Alfonso Aisa</cp:lastModifiedBy>
  <cp:revision>273</cp:revision>
  <dcterms:created xsi:type="dcterms:W3CDTF">2019-04-17T15:08:45Z</dcterms:created>
  <dcterms:modified xsi:type="dcterms:W3CDTF">2019-05-12T22:33:24Z</dcterms:modified>
</cp:coreProperties>
</file>